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566" r:id="rId3"/>
    <p:sldId id="565" r:id="rId4"/>
    <p:sldId id="567" r:id="rId5"/>
    <p:sldId id="582" r:id="rId6"/>
    <p:sldId id="584" r:id="rId7"/>
    <p:sldId id="587" r:id="rId8"/>
    <p:sldId id="585" r:id="rId9"/>
    <p:sldId id="588" r:id="rId10"/>
    <p:sldId id="586" r:id="rId11"/>
    <p:sldId id="551" r:id="rId12"/>
    <p:sldId id="568" r:id="rId13"/>
    <p:sldId id="569" r:id="rId14"/>
    <p:sldId id="570" r:id="rId15"/>
    <p:sldId id="571" r:id="rId16"/>
    <p:sldId id="557" r:id="rId17"/>
    <p:sldId id="560" r:id="rId18"/>
    <p:sldId id="572" r:id="rId19"/>
    <p:sldId id="576" r:id="rId20"/>
    <p:sldId id="487" r:id="rId21"/>
    <p:sldId id="319" r:id="rId22"/>
    <p:sldId id="346" r:id="rId23"/>
    <p:sldId id="573" r:id="rId24"/>
    <p:sldId id="574" r:id="rId25"/>
    <p:sldId id="575" r:id="rId26"/>
    <p:sldId id="578" r:id="rId27"/>
    <p:sldId id="579" r:id="rId28"/>
    <p:sldId id="580" r:id="rId29"/>
    <p:sldId id="577" r:id="rId30"/>
    <p:sldId id="561" r:id="rId31"/>
    <p:sldId id="581" r:id="rId32"/>
    <p:sldId id="589" r:id="rId33"/>
    <p:sldId id="594" r:id="rId34"/>
    <p:sldId id="590" r:id="rId35"/>
    <p:sldId id="591" r:id="rId36"/>
    <p:sldId id="592" r:id="rId37"/>
    <p:sldId id="296" r:id="rId38"/>
    <p:sldId id="285" r:id="rId39"/>
    <p:sldId id="295" r:id="rId40"/>
    <p:sldId id="290" r:id="rId41"/>
    <p:sldId id="291" r:id="rId42"/>
    <p:sldId id="311" r:id="rId43"/>
    <p:sldId id="330" r:id="rId44"/>
    <p:sldId id="329" r:id="rId45"/>
    <p:sldId id="337" r:id="rId46"/>
    <p:sldId id="338" r:id="rId47"/>
    <p:sldId id="593" r:id="rId4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7"/>
    <p:restoredTop sz="72318"/>
  </p:normalViewPr>
  <p:slideViewPr>
    <p:cSldViewPr snapToGrid="0" snapToObjects="1">
      <p:cViewPr varScale="1">
        <p:scale>
          <a:sx n="108" d="100"/>
          <a:sy n="108" d="100"/>
        </p:scale>
        <p:origin x="2168"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78251-8AFA-C942-BF1B-A115CC04A4BE}" type="doc">
      <dgm:prSet loTypeId="urn:microsoft.com/office/officeart/2005/8/layout/process1" loCatId="" qsTypeId="urn:microsoft.com/office/officeart/2005/8/quickstyle/simple1" qsCatId="simple" csTypeId="urn:microsoft.com/office/officeart/2005/8/colors/accent1_2" csCatId="accent1" phldr="1"/>
      <dgm:spPr/>
    </dgm:pt>
    <dgm:pt modelId="{2066ACC2-188E-BC44-A687-857E94372F00}">
      <dgm:prSet phldrT="[Text]"/>
      <dgm:spPr/>
      <dgm:t>
        <a:bodyPr/>
        <a:lstStyle/>
        <a:p>
          <a:r>
            <a:rPr lang="en-US" dirty="0"/>
            <a:t>EHR</a:t>
          </a:r>
        </a:p>
      </dgm:t>
    </dgm:pt>
    <dgm:pt modelId="{D97F6C4E-F7C0-AB4F-9254-42E2B09B74EA}" type="parTrans" cxnId="{B4DA6C54-58CA-3E4F-9BB0-872435EBD8C6}">
      <dgm:prSet/>
      <dgm:spPr/>
      <dgm:t>
        <a:bodyPr/>
        <a:lstStyle/>
        <a:p>
          <a:endParaRPr lang="en-US"/>
        </a:p>
      </dgm:t>
    </dgm:pt>
    <dgm:pt modelId="{33337F47-CA91-304D-BE9D-7AFF08FE05CA}" type="sibTrans" cxnId="{B4DA6C54-58CA-3E4F-9BB0-872435EBD8C6}">
      <dgm:prSet/>
      <dgm:spPr/>
      <dgm:t>
        <a:bodyPr/>
        <a:lstStyle/>
        <a:p>
          <a:endParaRPr lang="en-US"/>
        </a:p>
      </dgm:t>
    </dgm:pt>
    <dgm:pt modelId="{2CABCD29-1791-C54E-A1F0-1934D2B4129D}">
      <dgm:prSet phldrT="[Text]"/>
      <dgm:spPr/>
      <dgm:t>
        <a:bodyPr/>
        <a:lstStyle/>
        <a:p>
          <a:r>
            <a:rPr lang="en-US" dirty="0"/>
            <a:t>EDC</a:t>
          </a:r>
        </a:p>
      </dgm:t>
    </dgm:pt>
    <dgm:pt modelId="{3A8C359E-B0A4-B542-AB0D-02047BCEA215}" type="parTrans" cxnId="{FDF3CBA8-F411-7443-8A43-38E7DDE7CA40}">
      <dgm:prSet/>
      <dgm:spPr/>
      <dgm:t>
        <a:bodyPr/>
        <a:lstStyle/>
        <a:p>
          <a:endParaRPr lang="en-US"/>
        </a:p>
      </dgm:t>
    </dgm:pt>
    <dgm:pt modelId="{EE03D1E5-B77E-F94C-A90F-7B960806BABF}" type="sibTrans" cxnId="{FDF3CBA8-F411-7443-8A43-38E7DDE7CA40}">
      <dgm:prSet/>
      <dgm:spPr/>
      <dgm:t>
        <a:bodyPr/>
        <a:lstStyle/>
        <a:p>
          <a:endParaRPr lang="en-US"/>
        </a:p>
      </dgm:t>
    </dgm:pt>
    <dgm:pt modelId="{C2572BB4-56D9-A244-8A09-BC6A2267A432}">
      <dgm:prSet phldrT="[Text]"/>
      <dgm:spPr/>
      <dgm:t>
        <a:bodyPr/>
        <a:lstStyle/>
        <a:p>
          <a:r>
            <a:rPr lang="en-US" dirty="0"/>
            <a:t>Dashboard</a:t>
          </a:r>
        </a:p>
      </dgm:t>
    </dgm:pt>
    <dgm:pt modelId="{942B2BEA-12BE-2642-A47B-EF5B59CE8B30}" type="parTrans" cxnId="{0C6B64E6-4101-0D41-984C-26B819B5C006}">
      <dgm:prSet/>
      <dgm:spPr/>
      <dgm:t>
        <a:bodyPr/>
        <a:lstStyle/>
        <a:p>
          <a:endParaRPr lang="en-US"/>
        </a:p>
      </dgm:t>
    </dgm:pt>
    <dgm:pt modelId="{ADAB4E9E-E634-F04C-A62C-40DAC807CFC9}" type="sibTrans" cxnId="{0C6B64E6-4101-0D41-984C-26B819B5C006}">
      <dgm:prSet/>
      <dgm:spPr/>
      <dgm:t>
        <a:bodyPr/>
        <a:lstStyle/>
        <a:p>
          <a:endParaRPr lang="en-US"/>
        </a:p>
      </dgm:t>
    </dgm:pt>
    <dgm:pt modelId="{4508A5A9-5929-1042-B89A-A363F13D2A35}" type="pres">
      <dgm:prSet presAssocID="{38A78251-8AFA-C942-BF1B-A115CC04A4BE}" presName="Name0" presStyleCnt="0">
        <dgm:presLayoutVars>
          <dgm:dir/>
          <dgm:resizeHandles val="exact"/>
        </dgm:presLayoutVars>
      </dgm:prSet>
      <dgm:spPr/>
    </dgm:pt>
    <dgm:pt modelId="{D4B04E0B-7AD4-B943-9049-F5327507764B}" type="pres">
      <dgm:prSet presAssocID="{2066ACC2-188E-BC44-A687-857E94372F00}" presName="node" presStyleLbl="node1" presStyleIdx="0" presStyleCnt="3">
        <dgm:presLayoutVars>
          <dgm:bulletEnabled val="1"/>
        </dgm:presLayoutVars>
      </dgm:prSet>
      <dgm:spPr/>
    </dgm:pt>
    <dgm:pt modelId="{486E6234-4A38-3143-9203-8ED2273E8201}" type="pres">
      <dgm:prSet presAssocID="{33337F47-CA91-304D-BE9D-7AFF08FE05CA}" presName="sibTrans" presStyleLbl="sibTrans2D1" presStyleIdx="0" presStyleCnt="2"/>
      <dgm:spPr/>
    </dgm:pt>
    <dgm:pt modelId="{C7608F43-919E-4C4B-8759-140F13E10970}" type="pres">
      <dgm:prSet presAssocID="{33337F47-CA91-304D-BE9D-7AFF08FE05CA}" presName="connectorText" presStyleLbl="sibTrans2D1" presStyleIdx="0" presStyleCnt="2"/>
      <dgm:spPr/>
    </dgm:pt>
    <dgm:pt modelId="{9862100C-6917-374D-A135-F811E14E175E}" type="pres">
      <dgm:prSet presAssocID="{2CABCD29-1791-C54E-A1F0-1934D2B4129D}" presName="node" presStyleLbl="node1" presStyleIdx="1" presStyleCnt="3">
        <dgm:presLayoutVars>
          <dgm:bulletEnabled val="1"/>
        </dgm:presLayoutVars>
      </dgm:prSet>
      <dgm:spPr/>
    </dgm:pt>
    <dgm:pt modelId="{3C7088F1-12B5-8341-BF3F-665D433871D9}" type="pres">
      <dgm:prSet presAssocID="{EE03D1E5-B77E-F94C-A90F-7B960806BABF}" presName="sibTrans" presStyleLbl="sibTrans2D1" presStyleIdx="1" presStyleCnt="2"/>
      <dgm:spPr/>
    </dgm:pt>
    <dgm:pt modelId="{A231F5A9-8629-EF4F-A4FA-B2F5408C2C5B}" type="pres">
      <dgm:prSet presAssocID="{EE03D1E5-B77E-F94C-A90F-7B960806BABF}" presName="connectorText" presStyleLbl="sibTrans2D1" presStyleIdx="1" presStyleCnt="2"/>
      <dgm:spPr/>
    </dgm:pt>
    <dgm:pt modelId="{3DA67939-A81E-804A-878B-54D0B49B970F}" type="pres">
      <dgm:prSet presAssocID="{C2572BB4-56D9-A244-8A09-BC6A2267A432}" presName="node" presStyleLbl="node1" presStyleIdx="2" presStyleCnt="3">
        <dgm:presLayoutVars>
          <dgm:bulletEnabled val="1"/>
        </dgm:presLayoutVars>
      </dgm:prSet>
      <dgm:spPr/>
    </dgm:pt>
  </dgm:ptLst>
  <dgm:cxnLst>
    <dgm:cxn modelId="{1F7A4500-2CA8-3342-B4D4-FC1E68EEFB73}" type="presOf" srcId="{2CABCD29-1791-C54E-A1F0-1934D2B4129D}" destId="{9862100C-6917-374D-A135-F811E14E175E}" srcOrd="0" destOrd="0" presId="urn:microsoft.com/office/officeart/2005/8/layout/process1"/>
    <dgm:cxn modelId="{C2D02F02-0938-1743-B094-19A9D2AE5568}" type="presOf" srcId="{33337F47-CA91-304D-BE9D-7AFF08FE05CA}" destId="{486E6234-4A38-3143-9203-8ED2273E8201}" srcOrd="0" destOrd="0" presId="urn:microsoft.com/office/officeart/2005/8/layout/process1"/>
    <dgm:cxn modelId="{C73C4142-7179-1C49-8635-C2094B40BB64}" type="presOf" srcId="{33337F47-CA91-304D-BE9D-7AFF08FE05CA}" destId="{C7608F43-919E-4C4B-8759-140F13E10970}" srcOrd="1" destOrd="0" presId="urn:microsoft.com/office/officeart/2005/8/layout/process1"/>
    <dgm:cxn modelId="{B4DA6C54-58CA-3E4F-9BB0-872435EBD8C6}" srcId="{38A78251-8AFA-C942-BF1B-A115CC04A4BE}" destId="{2066ACC2-188E-BC44-A687-857E94372F00}" srcOrd="0" destOrd="0" parTransId="{D97F6C4E-F7C0-AB4F-9254-42E2B09B74EA}" sibTransId="{33337F47-CA91-304D-BE9D-7AFF08FE05CA}"/>
    <dgm:cxn modelId="{08179B8B-3941-2D49-B62C-AF7FE1E426FD}" type="presOf" srcId="{38A78251-8AFA-C942-BF1B-A115CC04A4BE}" destId="{4508A5A9-5929-1042-B89A-A363F13D2A35}" srcOrd="0" destOrd="0" presId="urn:microsoft.com/office/officeart/2005/8/layout/process1"/>
    <dgm:cxn modelId="{663B0A9D-E52F-154C-BF60-DC10A306593D}" type="presOf" srcId="{EE03D1E5-B77E-F94C-A90F-7B960806BABF}" destId="{3C7088F1-12B5-8341-BF3F-665D433871D9}" srcOrd="0" destOrd="0" presId="urn:microsoft.com/office/officeart/2005/8/layout/process1"/>
    <dgm:cxn modelId="{FDF3CBA8-F411-7443-8A43-38E7DDE7CA40}" srcId="{38A78251-8AFA-C942-BF1B-A115CC04A4BE}" destId="{2CABCD29-1791-C54E-A1F0-1934D2B4129D}" srcOrd="1" destOrd="0" parTransId="{3A8C359E-B0A4-B542-AB0D-02047BCEA215}" sibTransId="{EE03D1E5-B77E-F94C-A90F-7B960806BABF}"/>
    <dgm:cxn modelId="{676670CA-42A8-B645-8C87-1F5483E8B453}" type="presOf" srcId="{C2572BB4-56D9-A244-8A09-BC6A2267A432}" destId="{3DA67939-A81E-804A-878B-54D0B49B970F}" srcOrd="0" destOrd="0" presId="urn:microsoft.com/office/officeart/2005/8/layout/process1"/>
    <dgm:cxn modelId="{E73BEBCB-C8D1-D94C-9448-08CAA150E707}" type="presOf" srcId="{2066ACC2-188E-BC44-A687-857E94372F00}" destId="{D4B04E0B-7AD4-B943-9049-F5327507764B}" srcOrd="0" destOrd="0" presId="urn:microsoft.com/office/officeart/2005/8/layout/process1"/>
    <dgm:cxn modelId="{0C6B64E6-4101-0D41-984C-26B819B5C006}" srcId="{38A78251-8AFA-C942-BF1B-A115CC04A4BE}" destId="{C2572BB4-56D9-A244-8A09-BC6A2267A432}" srcOrd="2" destOrd="0" parTransId="{942B2BEA-12BE-2642-A47B-EF5B59CE8B30}" sibTransId="{ADAB4E9E-E634-F04C-A62C-40DAC807CFC9}"/>
    <dgm:cxn modelId="{A37D0BF9-FE84-9747-9F13-939B127D189E}" type="presOf" srcId="{EE03D1E5-B77E-F94C-A90F-7B960806BABF}" destId="{A231F5A9-8629-EF4F-A4FA-B2F5408C2C5B}" srcOrd="1" destOrd="0" presId="urn:microsoft.com/office/officeart/2005/8/layout/process1"/>
    <dgm:cxn modelId="{A0821739-143B-C34C-A9C8-7ECD5A09EF11}" type="presParOf" srcId="{4508A5A9-5929-1042-B89A-A363F13D2A35}" destId="{D4B04E0B-7AD4-B943-9049-F5327507764B}" srcOrd="0" destOrd="0" presId="urn:microsoft.com/office/officeart/2005/8/layout/process1"/>
    <dgm:cxn modelId="{68C6A658-FAB9-9349-9835-818A254079DA}" type="presParOf" srcId="{4508A5A9-5929-1042-B89A-A363F13D2A35}" destId="{486E6234-4A38-3143-9203-8ED2273E8201}" srcOrd="1" destOrd="0" presId="urn:microsoft.com/office/officeart/2005/8/layout/process1"/>
    <dgm:cxn modelId="{D72CCA3C-1263-714A-A943-5A82FB52FA7E}" type="presParOf" srcId="{486E6234-4A38-3143-9203-8ED2273E8201}" destId="{C7608F43-919E-4C4B-8759-140F13E10970}" srcOrd="0" destOrd="0" presId="urn:microsoft.com/office/officeart/2005/8/layout/process1"/>
    <dgm:cxn modelId="{10272A85-EB12-A242-9C82-B147699E72F1}" type="presParOf" srcId="{4508A5A9-5929-1042-B89A-A363F13D2A35}" destId="{9862100C-6917-374D-A135-F811E14E175E}" srcOrd="2" destOrd="0" presId="urn:microsoft.com/office/officeart/2005/8/layout/process1"/>
    <dgm:cxn modelId="{681FBE99-6281-BB41-90C4-C02F092FC380}" type="presParOf" srcId="{4508A5A9-5929-1042-B89A-A363F13D2A35}" destId="{3C7088F1-12B5-8341-BF3F-665D433871D9}" srcOrd="3" destOrd="0" presId="urn:microsoft.com/office/officeart/2005/8/layout/process1"/>
    <dgm:cxn modelId="{7A4748DC-812C-9A47-93C4-BE160AB7BADD}" type="presParOf" srcId="{3C7088F1-12B5-8341-BF3F-665D433871D9}" destId="{A231F5A9-8629-EF4F-A4FA-B2F5408C2C5B}" srcOrd="0" destOrd="0" presId="urn:microsoft.com/office/officeart/2005/8/layout/process1"/>
    <dgm:cxn modelId="{98AA8768-CE64-B943-B859-C9A265613280}" type="presParOf" srcId="{4508A5A9-5929-1042-B89A-A363F13D2A35}" destId="{3DA67939-A81E-804A-878B-54D0B49B970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04E0B-7AD4-B943-9049-F5327507764B}">
      <dsp:nvSpPr>
        <dsp:cNvPr id="0" name=""/>
        <dsp:cNvSpPr/>
      </dsp:nvSpPr>
      <dsp:spPr>
        <a:xfrm>
          <a:off x="9032"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EHR</a:t>
          </a:r>
        </a:p>
      </dsp:txBody>
      <dsp:txXfrm>
        <a:off x="45315" y="36283"/>
        <a:ext cx="2627091" cy="1166221"/>
      </dsp:txXfrm>
    </dsp:sp>
    <dsp:sp modelId="{486E6234-4A38-3143-9203-8ED2273E8201}">
      <dsp:nvSpPr>
        <dsp:cNvPr id="0" name=""/>
        <dsp:cNvSpPr/>
      </dsp:nvSpPr>
      <dsp:spPr>
        <a:xfrm>
          <a:off x="2978655"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978655" y="418538"/>
        <a:ext cx="400629" cy="401709"/>
      </dsp:txXfrm>
    </dsp:sp>
    <dsp:sp modelId="{9862100C-6917-374D-A135-F811E14E175E}">
      <dsp:nvSpPr>
        <dsp:cNvPr id="0" name=""/>
        <dsp:cNvSpPr/>
      </dsp:nvSpPr>
      <dsp:spPr>
        <a:xfrm>
          <a:off x="378855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EDC</a:t>
          </a:r>
        </a:p>
      </dsp:txBody>
      <dsp:txXfrm>
        <a:off x="3824836" y="36283"/>
        <a:ext cx="2627091" cy="1166221"/>
      </dsp:txXfrm>
    </dsp:sp>
    <dsp:sp modelId="{3C7088F1-12B5-8341-BF3F-665D433871D9}">
      <dsp:nvSpPr>
        <dsp:cNvPr id="0" name=""/>
        <dsp:cNvSpPr/>
      </dsp:nvSpPr>
      <dsp:spPr>
        <a:xfrm>
          <a:off x="6758176"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758176" y="418538"/>
        <a:ext cx="400629" cy="401709"/>
      </dsp:txXfrm>
    </dsp:sp>
    <dsp:sp modelId="{3DA67939-A81E-804A-878B-54D0B49B970F}">
      <dsp:nvSpPr>
        <dsp:cNvPr id="0" name=""/>
        <dsp:cNvSpPr/>
      </dsp:nvSpPr>
      <dsp:spPr>
        <a:xfrm>
          <a:off x="756807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Dashboard</a:t>
          </a:r>
        </a:p>
      </dsp:txBody>
      <dsp:txXfrm>
        <a:off x="7604356" y="36283"/>
        <a:ext cx="2627091" cy="11662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4451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that’s your brief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41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a:t>
            </a:r>
            <a:r>
              <a:rPr lang="en-US" dirty="0" err="1"/>
              <a:t>REDCap</a:t>
            </a:r>
            <a:r>
              <a:rPr lang="en-US" dirty="0"/>
              <a:t>, I want also give here a minimal introduction.</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164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868825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2955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25950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focus on #1 – Clinical Trial data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99076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database we’ll be using in this workshop will contain data about patients who are receiving CAR-T cells for pediatric leukemia as part of a clinical trial. And for background on this, I will go over what CAR-T cells are and how we might set up a clinical trial analytics pipeline using </a:t>
            </a:r>
            <a:r>
              <a:rPr lang="en-US" dirty="0" err="1"/>
              <a:t>REDCap</a:t>
            </a:r>
            <a:r>
              <a:rPr lang="en-US" dirty="0"/>
              <a:t> and R.</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62299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B-cell leukemia is the most common cancer in children. Although the prognosis is generally good, with cure rates after chemotherapy close to 90%, and only one in three children who relapse or have leukemia that’s refractory to chemotherapy will survive.</a:t>
            </a:r>
          </a:p>
          <a:p>
            <a:endParaRPr lang="en-US" dirty="0"/>
          </a:p>
          <a:p>
            <a:r>
              <a:rPr lang="en-US" dirty="0"/>
              <a:t>Historically, the approach involved intensive chemotherapy followed by a stem cell (or bone marrow) transplant. However, the advent of CAR-T cell therapy a decade ago has significantly changed the treatment landscape for these challenging cases.</a:t>
            </a:r>
          </a:p>
        </p:txBody>
      </p:sp>
      <p:sp>
        <p:nvSpPr>
          <p:cNvPr id="4" name="Slide Number Placeholder 3"/>
          <p:cNvSpPr>
            <a:spLocks noGrp="1"/>
          </p:cNvSpPr>
          <p:nvPr>
            <p:ph type="sldNum" sz="quarter" idx="5"/>
          </p:nvPr>
        </p:nvSpPr>
        <p:spPr/>
        <p:txBody>
          <a:bodyPr/>
          <a:lstStyle/>
          <a:p>
            <a:fld id="{87E8EB8B-B78C-4FCA-B737-0D9226F57ED2}" type="slidenum">
              <a:rPr lang="en-US" smtClean="0"/>
              <a:t>37</a:t>
            </a:fld>
            <a:endParaRPr lang="en-US"/>
          </a:p>
        </p:txBody>
      </p:sp>
    </p:spTree>
    <p:extLst>
      <p:ext uri="{BB962C8B-B14F-4D97-AF65-F5344CB8AC3E}">
        <p14:creationId xmlns:p14="http://schemas.microsoft.com/office/powerpoint/2010/main" val="8110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Emily Whitehead. In 2012, at just 6 years old, she came to the Children’s Hospital of Philadelphia with relapsed B-ALL that wasn't responding to chemotherapy. And she was so sick that a bone marrow transplant was off the table.</a:t>
            </a:r>
          </a:p>
          <a:p>
            <a:endParaRPr lang="en-US" dirty="0"/>
          </a:p>
          <a:p>
            <a:r>
              <a:rPr lang="en-US" dirty="0"/>
              <a:t>Emily became the first pediatric patient to receive CAR-T cells through a new clinical trial led by Steve </a:t>
            </a:r>
            <a:r>
              <a:rPr lang="en-US" dirty="0" err="1"/>
              <a:t>Grupp</a:t>
            </a:r>
            <a:r>
              <a:rPr lang="en-US" dirty="0"/>
              <a:t>. This innovative treatment eradicated her cancer cells, and they have not reappeared since.</a:t>
            </a:r>
          </a:p>
        </p:txBody>
      </p:sp>
      <p:sp>
        <p:nvSpPr>
          <p:cNvPr id="4" name="Slide Number Placeholder 3"/>
          <p:cNvSpPr>
            <a:spLocks noGrp="1"/>
          </p:cNvSpPr>
          <p:nvPr>
            <p:ph type="sldNum" sz="quarter" idx="5"/>
          </p:nvPr>
        </p:nvSpPr>
        <p:spPr/>
        <p:txBody>
          <a:bodyPr/>
          <a:lstStyle/>
          <a:p>
            <a:fld id="{87E8EB8B-B78C-4FCA-B737-0D9226F57ED2}" type="slidenum">
              <a:rPr lang="en-US" smtClean="0"/>
              <a:t>38</a:t>
            </a:fld>
            <a:endParaRPr lang="en-US"/>
          </a:p>
        </p:txBody>
      </p:sp>
    </p:spTree>
    <p:extLst>
      <p:ext uri="{BB962C8B-B14F-4D97-AF65-F5344CB8AC3E}">
        <p14:creationId xmlns:p14="http://schemas.microsoft.com/office/powerpoint/2010/main" val="293764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to two years ago. In March of 2022, Emily celebrated a decade post-CAR-T cell treatment, marking her as the first patient to be cured by this revolutionary therapy. She’s now a freshman at U Penn.</a:t>
            </a:r>
          </a:p>
          <a:p>
            <a:endParaRPr lang="en-US" dirty="0"/>
          </a:p>
          <a:p>
            <a:r>
              <a:rPr lang="en-US" dirty="0"/>
              <a:t>Though it's still early to determine overall cure rates for CAR-T cells, we believe a significant number of patients with relapsed or refractory B-ALL could potentially find a cure with a single dose of CAR-T cells. </a:t>
            </a:r>
          </a:p>
          <a:p>
            <a:endParaRPr lang="en-US" dirty="0"/>
          </a:p>
          <a:p>
            <a:r>
              <a:rPr lang="en-US" dirty="0"/>
              <a:t>And this is nothing short of amazing. In oncology, it’s incredibly uncommon to see a single treatment with a single therapeutic agent achieve such a remarkable outcome. </a:t>
            </a:r>
          </a:p>
        </p:txBody>
      </p:sp>
      <p:sp>
        <p:nvSpPr>
          <p:cNvPr id="4" name="Slide Number Placeholder 3"/>
          <p:cNvSpPr>
            <a:spLocks noGrp="1"/>
          </p:cNvSpPr>
          <p:nvPr>
            <p:ph type="sldNum" sz="quarter" idx="5"/>
          </p:nvPr>
        </p:nvSpPr>
        <p:spPr/>
        <p:txBody>
          <a:bodyPr/>
          <a:lstStyle/>
          <a:p>
            <a:fld id="{87E8EB8B-B78C-4FCA-B737-0D9226F57ED2}" type="slidenum">
              <a:rPr lang="en-US" smtClean="0"/>
              <a:t>39</a:t>
            </a:fld>
            <a:endParaRPr lang="en-US"/>
          </a:p>
        </p:txBody>
      </p:sp>
    </p:spTree>
    <p:extLst>
      <p:ext uri="{BB962C8B-B14F-4D97-AF65-F5344CB8AC3E}">
        <p14:creationId xmlns:p14="http://schemas.microsoft.com/office/powerpoint/2010/main" val="229038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delve into the fascinating world of CAR-T cells.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Essentially, a CAR-T cell is a genetically modified T cell, represented here in blue. It's designed to produce a chimeric antigen receptor, or CAR, visualized in purple. And this CAR enables it to identify, bind to, and kill a tumor cell, which is shown in orange. And it does so because the CAR can recognize some target protein on the tumor cell.</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CAR is built of an extracellular component, derived from an antibody's antigen-recognition domain, and an intracellular part consisting of a signaling domain that activates the T cell.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important aspect of CAR-T cells is that they are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living </a:t>
            </a:r>
            <a:r>
              <a:rPr lang="en-US" sz="1800" i="1" u="none" dirty="0">
                <a:effectLst/>
                <a:latin typeface="Calibri" panose="020F0502020204030204" pitchFamily="34" charset="0"/>
                <a:ea typeface="Calibri" panose="020F0502020204030204" pitchFamily="34" charset="0"/>
                <a:cs typeface="Times New Roman" panose="02020603050405020304" pitchFamily="18" charset="0"/>
              </a:rPr>
              <a:t>drug</a:t>
            </a:r>
            <a:r>
              <a:rPr lang="en-US" sz="1800" i="0" dirty="0">
                <a:effectLst/>
                <a:latin typeface="Calibri" panose="020F0502020204030204" pitchFamily="34" charset="0"/>
                <a:ea typeface="Calibri" panose="020F0502020204030204" pitchFamily="34" charset="0"/>
                <a:cs typeface="Times New Roman" panose="02020603050405020304" pitchFamily="18" charset="0"/>
              </a:rPr>
              <a:t>. They can </a:t>
            </a:r>
            <a:r>
              <a:rPr lang="en-US" sz="1800" dirty="0">
                <a:effectLst/>
                <a:latin typeface="Calibri" panose="020F0502020204030204" pitchFamily="34" charset="0"/>
                <a:ea typeface="Calibri" panose="020F0502020204030204" pitchFamily="34" charset="0"/>
                <a:cs typeface="Times New Roman" panose="02020603050405020304" pitchFamily="18" charset="0"/>
              </a:rPr>
              <a:t>divide and persist in the patient's body. And each CAR-T cell can eliminate many tumor cells.</a:t>
            </a:r>
          </a:p>
        </p:txBody>
      </p:sp>
      <p:sp>
        <p:nvSpPr>
          <p:cNvPr id="4" name="Slide Number Placeholder 3"/>
          <p:cNvSpPr>
            <a:spLocks noGrp="1"/>
          </p:cNvSpPr>
          <p:nvPr>
            <p:ph type="sldNum" sz="quarter" idx="5"/>
          </p:nvPr>
        </p:nvSpPr>
        <p:spPr/>
        <p:txBody>
          <a:bodyPr/>
          <a:lstStyle/>
          <a:p>
            <a:fld id="{87E8EB8B-B78C-4FCA-B737-0D9226F57ED2}" type="slidenum">
              <a:rPr lang="en-US" smtClean="0"/>
              <a:t>40</a:t>
            </a:fld>
            <a:endParaRPr lang="en-US"/>
          </a:p>
        </p:txBody>
      </p:sp>
    </p:spTree>
    <p:extLst>
      <p:ext uri="{BB962C8B-B14F-4D97-AF65-F5344CB8AC3E}">
        <p14:creationId xmlns:p14="http://schemas.microsoft.com/office/powerpoint/2010/main" val="1074354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makes a good target for B-ALL? CD19 is a compelling answer, and here’s why.</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CD19 is a protein that’s found on all normal B cells throughout their development until they differentiate into plasma cells. It is restricted to B cells. You don’t have any CD19 on blood stem cells and other tissues. And fortunately, most B cell cancers express CD19.</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key point is that humans can survive without B cells, so that decreases the risk of CAR-T cells attacking vital tissues. </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group and others have shown that CD19-targeted CAR-T cells are safe, achieving complete response in 70-90% of pediatric patients with relapsed/refractory ALL, with some patient achieving durable remission. However, like I mentioned earlier, the exact cure rate is still unclear it’s just over a decade since the first patients got treated with this.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Outcomes from a large multicenter trial of CD19-directed CAR-T cell product (the same that Emily received) led to the approval of </a:t>
            </a:r>
            <a:r>
              <a:rPr lang="en-US" dirty="0" err="1"/>
              <a:t>tisagenlecleucel</a:t>
            </a:r>
            <a:r>
              <a:rPr lang="en-US" dirty="0"/>
              <a:t> (Kymriah) by the FDA in the US, making it the first FDA approved CAR-T therapy.</a:t>
            </a:r>
          </a:p>
        </p:txBody>
      </p:sp>
      <p:sp>
        <p:nvSpPr>
          <p:cNvPr id="4" name="Slide Number Placeholder 3"/>
          <p:cNvSpPr>
            <a:spLocks noGrp="1"/>
          </p:cNvSpPr>
          <p:nvPr>
            <p:ph type="sldNum" sz="quarter" idx="5"/>
          </p:nvPr>
        </p:nvSpPr>
        <p:spPr/>
        <p:txBody>
          <a:bodyPr/>
          <a:lstStyle/>
          <a:p>
            <a:fld id="{87E8EB8B-B78C-4FCA-B737-0D9226F57ED2}" type="slidenum">
              <a:rPr lang="en-US" smtClean="0"/>
              <a:t>41</a:t>
            </a:fld>
            <a:endParaRPr lang="en-US"/>
          </a:p>
        </p:txBody>
      </p:sp>
    </p:spTree>
    <p:extLst>
      <p:ext uri="{BB962C8B-B14F-4D97-AF65-F5344CB8AC3E}">
        <p14:creationId xmlns:p14="http://schemas.microsoft.com/office/powerpoint/2010/main" val="248501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schema of a CAR-T cell clinical trial. We have two cohorts: patients who've previously received and failed CAR-T therapy, and first-time CAR-T therapy recipients.</a:t>
            </a:r>
          </a:p>
          <a:p>
            <a:endParaRPr lang="en-US" dirty="0"/>
          </a:p>
          <a:p>
            <a:r>
              <a:rPr lang="en-US" dirty="0"/>
              <a:t>After consent and enrollment, we harvest T cells from patients by a process called apheresis. Following this, we manufacture the CAR-T cells in our lab. Patients undergo lymphodepleting chemotherapy (and this makes room for the incoming CAR-T cells), and then they receive a single dose of CD19-directed CAR-T cells.</a:t>
            </a:r>
          </a:p>
          <a:p>
            <a:endParaRPr lang="en-US" dirty="0"/>
          </a:p>
          <a:p>
            <a:r>
              <a:rPr lang="en-US" dirty="0"/>
              <a:t>We then evaluate the effectiveness of the treatment with a marrow biopsy and lumbar puncture on day 28, followed by a 12-month follow-up period during which we see the patient on multiple visits. After the 12 months, patients are enrolled in a 15-year long-term follow-up study.</a:t>
            </a:r>
          </a:p>
        </p:txBody>
      </p:sp>
      <p:sp>
        <p:nvSpPr>
          <p:cNvPr id="4" name="Slide Number Placeholder 3"/>
          <p:cNvSpPr>
            <a:spLocks noGrp="1"/>
          </p:cNvSpPr>
          <p:nvPr>
            <p:ph type="sldNum" sz="quarter" idx="5"/>
          </p:nvPr>
        </p:nvSpPr>
        <p:spPr/>
        <p:txBody>
          <a:bodyPr/>
          <a:lstStyle/>
          <a:p>
            <a:fld id="{87E8EB8B-B78C-4FCA-B737-0D9226F57ED2}" type="slidenum">
              <a:rPr lang="en-US" smtClean="0"/>
              <a:t>42</a:t>
            </a:fld>
            <a:endParaRPr lang="en-US"/>
          </a:p>
        </p:txBody>
      </p:sp>
    </p:spTree>
    <p:extLst>
      <p:ext uri="{BB962C8B-B14F-4D97-AF65-F5344CB8AC3E}">
        <p14:creationId xmlns:p14="http://schemas.microsoft.com/office/powerpoint/2010/main" val="841487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keep the data collected as part of this kind of trial on paper in these binders. Each patient has their own binder! More recently, we’ve built electronic data capture and analytics for our trials. </a:t>
            </a:r>
          </a:p>
        </p:txBody>
      </p:sp>
      <p:sp>
        <p:nvSpPr>
          <p:cNvPr id="4" name="Slide Number Placeholder 3"/>
          <p:cNvSpPr>
            <a:spLocks noGrp="1"/>
          </p:cNvSpPr>
          <p:nvPr>
            <p:ph type="sldNum" sz="quarter" idx="5"/>
          </p:nvPr>
        </p:nvSpPr>
        <p:spPr/>
        <p:txBody>
          <a:bodyPr/>
          <a:lstStyle/>
          <a:p>
            <a:fld id="{87E8EB8B-B78C-4FCA-B737-0D9226F57ED2}" type="slidenum">
              <a:rPr lang="en-US" smtClean="0"/>
              <a:t>43</a:t>
            </a:fld>
            <a:endParaRPr lang="en-US"/>
          </a:p>
        </p:txBody>
      </p:sp>
    </p:spTree>
    <p:extLst>
      <p:ext uri="{BB962C8B-B14F-4D97-AF65-F5344CB8AC3E}">
        <p14:creationId xmlns:p14="http://schemas.microsoft.com/office/powerpoint/2010/main" val="3886346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Here’s how it works. Data gets pulled from our Electronic Health Record (EHR) into an electronic data capture (EDC) system that custom-built using REDCap. Then, that data gets automatically pulled into a Shiny dashboard that displays relevant tables and graphs.</a:t>
            </a:r>
          </a:p>
        </p:txBody>
      </p:sp>
      <p:sp>
        <p:nvSpPr>
          <p:cNvPr id="4" name="Slide Number Placeholder 3"/>
          <p:cNvSpPr>
            <a:spLocks noGrp="1"/>
          </p:cNvSpPr>
          <p:nvPr>
            <p:ph type="sldNum" sz="quarter" idx="5"/>
          </p:nvPr>
        </p:nvSpPr>
        <p:spPr/>
        <p:txBody>
          <a:bodyPr/>
          <a:lstStyle/>
          <a:p>
            <a:fld id="{87E8EB8B-B78C-4FCA-B737-0D9226F57ED2}" type="slidenum">
              <a:rPr lang="en-US" smtClean="0"/>
              <a:t>44</a:t>
            </a:fld>
            <a:endParaRPr lang="en-US"/>
          </a:p>
        </p:txBody>
      </p:sp>
    </p:spTree>
    <p:extLst>
      <p:ext uri="{BB962C8B-B14F-4D97-AF65-F5344CB8AC3E}">
        <p14:creationId xmlns:p14="http://schemas.microsoft.com/office/powerpoint/2010/main" val="2982399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Here’s a screenshot of the </a:t>
            </a:r>
            <a:r>
              <a:rPr lang="en-US" dirty="0" err="1"/>
              <a:t>REDCap</a:t>
            </a:r>
            <a:r>
              <a:rPr lang="en-US" dirty="0"/>
              <a:t> database. It is longitudinal, meaning that the data collection instruments are repeated and organized into specific visits, like S&amp;E, chemo, infusion, etc. In addition, we capture adverse events. Adverse events don’t fit neatly into the longitudinal paradigm, but REDCap lets us manage them using a repeated instruments. </a:t>
            </a:r>
          </a:p>
          <a:p>
            <a:pPr marL="0" indent="0">
              <a:buFontTx/>
              <a:buNone/>
            </a:pPr>
            <a:endParaRPr lang="en-US" dirty="0"/>
          </a:p>
          <a:p>
            <a:pPr marL="0" indent="0">
              <a:buFontTx/>
              <a:buNone/>
            </a:pPr>
            <a:r>
              <a:rPr lang="en-US" dirty="0"/>
              <a:t>*** We've also incorporated clinical data pull (CDP). CDP is a relatively new REDCap feature that automatically pulls data like demographics, vital sings, and labs from the EHR, and that saves considerable time and reduces data entry errors.</a:t>
            </a:r>
          </a:p>
        </p:txBody>
      </p:sp>
      <p:sp>
        <p:nvSpPr>
          <p:cNvPr id="4" name="Slide Number Placeholder 3"/>
          <p:cNvSpPr>
            <a:spLocks noGrp="1"/>
          </p:cNvSpPr>
          <p:nvPr>
            <p:ph type="sldNum" sz="quarter" idx="5"/>
          </p:nvPr>
        </p:nvSpPr>
        <p:spPr/>
        <p:txBody>
          <a:bodyPr/>
          <a:lstStyle/>
          <a:p>
            <a:fld id="{87E8EB8B-B78C-4FCA-B737-0D9226F57ED2}" type="slidenum">
              <a:rPr lang="en-US" smtClean="0"/>
              <a:t>45</a:t>
            </a:fld>
            <a:endParaRPr lang="en-US"/>
          </a:p>
        </p:txBody>
      </p:sp>
    </p:spTree>
    <p:extLst>
      <p:ext uri="{BB962C8B-B14F-4D97-AF65-F5344CB8AC3E}">
        <p14:creationId xmlns:p14="http://schemas.microsoft.com/office/powerpoint/2010/main" val="4048615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 also built a real-time trial dashboard using R/Shiny. Here you see a Data and Safety Monitoring Board report view, with an Adverse Event summary table breaking things down by phase, and whether the event was serious or not serious. </a:t>
            </a:r>
          </a:p>
        </p:txBody>
      </p:sp>
      <p:sp>
        <p:nvSpPr>
          <p:cNvPr id="4" name="Slide Number Placeholder 3"/>
          <p:cNvSpPr>
            <a:spLocks noGrp="1"/>
          </p:cNvSpPr>
          <p:nvPr>
            <p:ph type="sldNum" sz="quarter" idx="5"/>
          </p:nvPr>
        </p:nvSpPr>
        <p:spPr/>
        <p:txBody>
          <a:bodyPr/>
          <a:lstStyle/>
          <a:p>
            <a:fld id="{87E8EB8B-B78C-4FCA-B737-0D9226F57ED2}" type="slidenum">
              <a:rPr lang="en-US" smtClean="0"/>
              <a:t>46</a:t>
            </a:fld>
            <a:endParaRPr lang="en-US"/>
          </a:p>
        </p:txBody>
      </p:sp>
    </p:spTree>
    <p:extLst>
      <p:ext uri="{BB962C8B-B14F-4D97-AF65-F5344CB8AC3E}">
        <p14:creationId xmlns:p14="http://schemas.microsoft.com/office/powerpoint/2010/main" val="3812755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27620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session will be about 45 min, and we’ll do breaks after each one of them.</a:t>
            </a:r>
          </a:p>
          <a:p>
            <a:pPr marL="171450" indent="-171450">
              <a:buFontTx/>
              <a:buChar char="-"/>
            </a:pPr>
            <a:r>
              <a:rPr lang="en-US" dirty="0"/>
              <a:t>…</a:t>
            </a:r>
          </a:p>
          <a:p>
            <a:pPr marL="171450" indent="-171450">
              <a:buFontTx/>
              <a:buChar char="-"/>
            </a:pPr>
            <a:r>
              <a:rPr lang="en-US" dirty="0"/>
              <a:t>Because of time, we will have to skip the Transform and Visualize part, in which I’m teaching the basics of ggplot2 and how to graph some of the data we’ve downloaded from a </a:t>
            </a:r>
            <a:r>
              <a:rPr lang="en-US" dirty="0" err="1"/>
              <a:t>REDCap</a:t>
            </a:r>
            <a:r>
              <a:rPr lang="en-US" dirty="0"/>
              <a:t> database. You can find the slides (including a full script in the notes) as well as exercises in the repository.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41164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In some cases, we will walk through a tutorial written in Quarto together.</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0342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04800" y="6296816"/>
            <a:ext cx="454219" cy="365125"/>
          </a:xfrm>
        </p:spPr>
        <p:txBody>
          <a:bodyPr/>
          <a:lstStyle>
            <a:lvl1pPr algn="l">
              <a:defRPr>
                <a:solidFill>
                  <a:schemeClr val="accent1"/>
                </a:solidFill>
              </a:defRPr>
            </a:lvl1pPr>
          </a:lstStyle>
          <a:p>
            <a:fld id="{AD40181A-01B0-4CB8-8614-1473649F6741}" type="slidenum">
              <a:rPr lang="en-US" smtClean="0"/>
              <a:pPr/>
              <a:t>‹#›</a:t>
            </a:fld>
            <a:endParaRPr lang="en-US" dirty="0"/>
          </a:p>
        </p:txBody>
      </p:sp>
      <p:sp>
        <p:nvSpPr>
          <p:cNvPr id="10" name="Title 1"/>
          <p:cNvSpPr>
            <a:spLocks noGrp="1"/>
          </p:cNvSpPr>
          <p:nvPr>
            <p:ph type="title" hasCustomPrompt="1"/>
          </p:nvPr>
        </p:nvSpPr>
        <p:spPr>
          <a:xfrm>
            <a:off x="745154" y="1543930"/>
            <a:ext cx="10708499" cy="1050989"/>
          </a:xfrm>
        </p:spPr>
        <p:txBody>
          <a:bodyPr/>
          <a:lstStyle>
            <a:lvl1pPr>
              <a:defRPr/>
            </a:lvl1pPr>
          </a:lstStyle>
          <a:p>
            <a:r>
              <a:rPr lang="en-US" dirty="0"/>
              <a:t>Click to add title</a:t>
            </a:r>
          </a:p>
        </p:txBody>
      </p:sp>
    </p:spTree>
    <p:extLst>
      <p:ext uri="{BB962C8B-B14F-4D97-AF65-F5344CB8AC3E}">
        <p14:creationId xmlns:p14="http://schemas.microsoft.com/office/powerpoint/2010/main" val="257679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tiff"/><Relationship Id="rId7" Type="http://schemas.openxmlformats.org/officeDocument/2006/relationships/hyperlink" Target="https://swag.rstudio.com/product/tidyverse-sticker/8?cs=true&amp;cst=cust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/content/831216</a:t>
            </a:r>
          </a:p>
        </p:txBody>
      </p:sp>
    </p:spTree>
    <p:extLst>
      <p:ext uri="{BB962C8B-B14F-4D97-AF65-F5344CB8AC3E}">
        <p14:creationId xmlns:p14="http://schemas.microsoft.com/office/powerpoint/2010/main" val="358210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R</a:t>
            </a:r>
          </a:p>
        </p:txBody>
      </p:sp>
    </p:spTree>
    <p:extLst>
      <p:ext uri="{BB962C8B-B14F-4D97-AF65-F5344CB8AC3E}">
        <p14:creationId xmlns:p14="http://schemas.microsoft.com/office/powerpoint/2010/main" val="406325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401282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a:t>
            </a:r>
            <a:r>
              <a:rPr lang="en-US" dirty="0" err="1">
                <a:latin typeface="+mn-lt"/>
              </a:rPr>
              <a:t>REDCap</a:t>
            </a:r>
            <a:endParaRPr lang="en-US" dirty="0">
              <a:latin typeface="+mn-lt"/>
            </a:endParaRPr>
          </a:p>
        </p:txBody>
      </p:sp>
    </p:spTree>
    <p:extLst>
      <p:ext uri="{BB962C8B-B14F-4D97-AF65-F5344CB8AC3E}">
        <p14:creationId xmlns:p14="http://schemas.microsoft.com/office/powerpoint/2010/main" val="425915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What is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3730978"/>
            <a:ext cx="10691531" cy="28304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3600" dirty="0"/>
              <a:t>A secure, web-based application designed for data collection and management in research studies.</a:t>
            </a:r>
          </a:p>
          <a:p>
            <a:pPr lvl="1"/>
            <a:r>
              <a:rPr lang="en-US" sz="3600" dirty="0"/>
              <a:t>Used by thousands of institutions worldwide.</a:t>
            </a:r>
          </a:p>
          <a:p>
            <a:pPr lvl="2"/>
            <a:r>
              <a:rPr lang="en-US" sz="3200" dirty="0"/>
              <a:t>Popular in the fields of academic research, clinical trials, and public health</a:t>
            </a:r>
          </a:p>
        </p:txBody>
      </p:sp>
      <p:pic>
        <p:nvPicPr>
          <p:cNvPr id="1026" name="Picture 2" descr="REDCap - Penn State Clinical and Translational Science Institute">
            <a:extLst>
              <a:ext uri="{FF2B5EF4-FFF2-40B4-BE49-F238E27FC236}">
                <a16:creationId xmlns:a16="http://schemas.microsoft.com/office/drawing/2014/main" id="{AC8ED018-239D-7E4E-50ED-37F8BC736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10" y="1611846"/>
            <a:ext cx="5091289" cy="177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 Sessions at R/Medicine 2024</a:t>
            </a:r>
            <a:endParaRPr sz="4400" dirty="0">
              <a:latin typeface="Tw Cen MT" panose="020B0602020104020603" pitchFamily="34" charset="77"/>
              <a:cs typeface="Helvetica Neue"/>
            </a:endParaRPr>
          </a:p>
        </p:txBody>
      </p:sp>
      <p:graphicFrame>
        <p:nvGraphicFramePr>
          <p:cNvPr id="2" name="Table 1">
            <a:extLst>
              <a:ext uri="{FF2B5EF4-FFF2-40B4-BE49-F238E27FC236}">
                <a16:creationId xmlns:a16="http://schemas.microsoft.com/office/drawing/2014/main" id="{725CCE64-7E13-AF02-A77C-5C7EF2023524}"/>
              </a:ext>
            </a:extLst>
          </p:cNvPr>
          <p:cNvGraphicFramePr>
            <a:graphicFrameLocks noGrp="1"/>
          </p:cNvGraphicFramePr>
          <p:nvPr>
            <p:extLst>
              <p:ext uri="{D42A27DB-BD31-4B8C-83A1-F6EECF244321}">
                <p14:modId xmlns:p14="http://schemas.microsoft.com/office/powerpoint/2010/main" val="106855719"/>
              </p:ext>
            </p:extLst>
          </p:nvPr>
        </p:nvGraphicFramePr>
        <p:xfrm>
          <a:off x="728134" y="1555044"/>
          <a:ext cx="10735731" cy="5034280"/>
        </p:xfrm>
        <a:graphic>
          <a:graphicData uri="http://schemas.openxmlformats.org/drawingml/2006/table">
            <a:tbl>
              <a:tblPr firstRow="1" bandRow="1">
                <a:tableStyleId>{5C22544A-7EE6-4342-B048-85BDC9FD1C3A}</a:tableStyleId>
              </a:tblPr>
              <a:tblGrid>
                <a:gridCol w="3578577">
                  <a:extLst>
                    <a:ext uri="{9D8B030D-6E8A-4147-A177-3AD203B41FA5}">
                      <a16:colId xmlns:a16="http://schemas.microsoft.com/office/drawing/2014/main" val="2325660748"/>
                    </a:ext>
                  </a:extLst>
                </a:gridCol>
                <a:gridCol w="3578577">
                  <a:extLst>
                    <a:ext uri="{9D8B030D-6E8A-4147-A177-3AD203B41FA5}">
                      <a16:colId xmlns:a16="http://schemas.microsoft.com/office/drawing/2014/main" val="3098028352"/>
                    </a:ext>
                  </a:extLst>
                </a:gridCol>
                <a:gridCol w="3578577">
                  <a:extLst>
                    <a:ext uri="{9D8B030D-6E8A-4147-A177-3AD203B41FA5}">
                      <a16:colId xmlns:a16="http://schemas.microsoft.com/office/drawing/2014/main" val="2579804268"/>
                    </a:ext>
                  </a:extLst>
                </a:gridCol>
              </a:tblGrid>
              <a:tr h="370840">
                <a:tc>
                  <a:txBody>
                    <a:bodyPr/>
                    <a:lstStyle/>
                    <a:p>
                      <a:r>
                        <a:rPr lang="en-US" dirty="0"/>
                        <a:t>Date / Time</a:t>
                      </a:r>
                    </a:p>
                  </a:txBody>
                  <a:tcPr/>
                </a:tc>
                <a:tc>
                  <a:txBody>
                    <a:bodyPr/>
                    <a:lstStyle/>
                    <a:p>
                      <a:r>
                        <a:rPr lang="en-US" dirty="0"/>
                        <a:t>Presenter</a:t>
                      </a:r>
                    </a:p>
                  </a:txBody>
                  <a:tcPr/>
                </a:tc>
                <a:tc>
                  <a:txBody>
                    <a:bodyPr/>
                    <a:lstStyle/>
                    <a:p>
                      <a:r>
                        <a:rPr lang="en-US" dirty="0"/>
                        <a:t>Session Title</a:t>
                      </a:r>
                    </a:p>
                  </a:txBody>
                  <a:tcPr/>
                </a:tc>
                <a:extLst>
                  <a:ext uri="{0D108BD9-81ED-4DB2-BD59-A6C34878D82A}">
                    <a16:rowId xmlns:a16="http://schemas.microsoft.com/office/drawing/2014/main" val="1572754198"/>
                  </a:ext>
                </a:extLst>
              </a:tr>
              <a:tr h="370840">
                <a:tc>
                  <a:txBody>
                    <a:bodyPr/>
                    <a:lstStyle/>
                    <a:p>
                      <a:r>
                        <a:rPr lang="en-US" dirty="0"/>
                        <a:t>June 12, 2:30 PM</a:t>
                      </a:r>
                    </a:p>
                  </a:txBody>
                  <a:tcPr/>
                </a:tc>
                <a:tc>
                  <a:txBody>
                    <a:bodyPr/>
                    <a:lstStyle/>
                    <a:p>
                      <a:r>
                        <a:rPr lang="en-US" dirty="0"/>
                        <a:t>Brandon Rose (U Miami)</a:t>
                      </a:r>
                    </a:p>
                  </a:txBody>
                  <a:tcPr/>
                </a:tc>
                <a:tc>
                  <a:txBody>
                    <a:bodyPr/>
                    <a:lstStyle/>
                    <a:p>
                      <a:r>
                        <a:rPr lang="en-US" dirty="0" err="1"/>
                        <a:t>RosyREDCap</a:t>
                      </a:r>
                      <a:r>
                        <a:rPr lang="en-US" dirty="0"/>
                        <a:t> - </a:t>
                      </a:r>
                      <a:r>
                        <a:rPr lang="en-US" sz="1800" b="0" i="0" kern="1200" dirty="0">
                          <a:solidFill>
                            <a:schemeClr val="dk1"/>
                          </a:solidFill>
                          <a:effectLst/>
                          <a:latin typeface="+mn-lt"/>
                          <a:ea typeface="+mn-ea"/>
                          <a:cs typeface="+mn-cs"/>
                        </a:rPr>
                        <a:t>a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-project-agnostic R package that uses an API token to make a single, updating, standardized R list object containing all metadata and data for exports, imports, transformation, and shiny applications</a:t>
                      </a:r>
                      <a:endParaRPr lang="en-US" dirty="0"/>
                    </a:p>
                  </a:txBody>
                  <a:tcPr/>
                </a:tc>
                <a:extLst>
                  <a:ext uri="{0D108BD9-81ED-4DB2-BD59-A6C34878D82A}">
                    <a16:rowId xmlns:a16="http://schemas.microsoft.com/office/drawing/2014/main" val="3630066246"/>
                  </a:ext>
                </a:extLst>
              </a:tr>
              <a:tr h="370840">
                <a:tc>
                  <a:txBody>
                    <a:bodyPr/>
                    <a:lstStyle/>
                    <a:p>
                      <a:r>
                        <a:rPr lang="en-US" dirty="0"/>
                        <a:t>June 14, 2:46 PM</a:t>
                      </a:r>
                    </a:p>
                  </a:txBody>
                  <a:tcPr/>
                </a:tc>
                <a:tc>
                  <a:txBody>
                    <a:bodyPr/>
                    <a:lstStyle/>
                    <a:p>
                      <a:r>
                        <a:rPr lang="en-US" dirty="0"/>
                        <a:t>Peter Higgins (U Michigan)</a:t>
                      </a:r>
                    </a:p>
                  </a:txBody>
                  <a:tcPr/>
                </a:tc>
                <a:tc>
                  <a:txBody>
                    <a:bodyPr/>
                    <a:lstStyle/>
                    <a:p>
                      <a:r>
                        <a:rPr lang="en-US" sz="1800" b="0" i="0" kern="1200" dirty="0">
                          <a:solidFill>
                            <a:schemeClr val="dk1"/>
                          </a:solidFill>
                          <a:effectLst/>
                          <a:latin typeface="+mn-lt"/>
                          <a:ea typeface="+mn-ea"/>
                          <a:cs typeface="+mn-cs"/>
                        </a:rPr>
                        <a:t>Automating Sharing of Data Summaries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Googlesheets</a:t>
                      </a:r>
                      <a:r>
                        <a:rPr lang="en-US" sz="1800" b="0" i="0" kern="1200" dirty="0">
                          <a:solidFill>
                            <a:schemeClr val="dk1"/>
                          </a:solidFill>
                          <a:effectLst/>
                          <a:latin typeface="+mn-lt"/>
                          <a:ea typeface="+mn-ea"/>
                          <a:cs typeface="+mn-cs"/>
                        </a:rPr>
                        <a:t>, and Qualtrics with Quarto Webpages and Automated Emails</a:t>
                      </a:r>
                      <a:endParaRPr lang="en-US" dirty="0"/>
                    </a:p>
                  </a:txBody>
                  <a:tcPr/>
                </a:tc>
                <a:extLst>
                  <a:ext uri="{0D108BD9-81ED-4DB2-BD59-A6C34878D82A}">
                    <a16:rowId xmlns:a16="http://schemas.microsoft.com/office/drawing/2014/main" val="3879888672"/>
                  </a:ext>
                </a:extLst>
              </a:tr>
              <a:tr h="370840">
                <a:tc>
                  <a:txBody>
                    <a:bodyPr/>
                    <a:lstStyle/>
                    <a:p>
                      <a:r>
                        <a:rPr lang="en-US" dirty="0"/>
                        <a:t>June 14, 3:55 PM</a:t>
                      </a:r>
                    </a:p>
                  </a:txBody>
                  <a:tcPr/>
                </a:tc>
                <a:tc>
                  <a:txBody>
                    <a:bodyPr/>
                    <a:lstStyle/>
                    <a:p>
                      <a:r>
                        <a:rPr lang="en-US" dirty="0"/>
                        <a:t>Savannah Obregon (Vanderbilt)</a:t>
                      </a:r>
                    </a:p>
                  </a:txBody>
                  <a:tcPr/>
                </a:tc>
                <a:tc>
                  <a:txBody>
                    <a:bodyPr/>
                    <a:lstStyle/>
                    <a:p>
                      <a:r>
                        <a:rPr lang="en-US" sz="1800" b="0" i="0" kern="1200" dirty="0" err="1">
                          <a:solidFill>
                            <a:schemeClr val="dk1"/>
                          </a:solidFill>
                          <a:effectLst/>
                          <a:latin typeface="+mn-lt"/>
                          <a:ea typeface="+mn-ea"/>
                          <a:cs typeface="+mn-cs"/>
                        </a:rPr>
                        <a:t>redcapAPI</a:t>
                      </a:r>
                      <a:r>
                        <a:rPr lang="en-US" sz="1800" b="0" i="0" kern="1200" dirty="0">
                          <a:solidFill>
                            <a:schemeClr val="dk1"/>
                          </a:solidFill>
                          <a:effectLst/>
                          <a:latin typeface="+mn-lt"/>
                          <a:ea typeface="+mn-ea"/>
                          <a:cs typeface="+mn-cs"/>
                        </a:rPr>
                        <a:t>: Analysis-Ready Data Retrieval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with Advanced Processing Capabilities in R</a:t>
                      </a:r>
                      <a:endParaRPr lang="en-US" dirty="0"/>
                    </a:p>
                  </a:txBody>
                  <a:tcPr/>
                </a:tc>
                <a:extLst>
                  <a:ext uri="{0D108BD9-81ED-4DB2-BD59-A6C34878D82A}">
                    <a16:rowId xmlns:a16="http://schemas.microsoft.com/office/drawing/2014/main" val="247614708"/>
                  </a:ext>
                </a:extLst>
              </a:tr>
            </a:tbl>
          </a:graphicData>
        </a:graphic>
      </p:graphicFrame>
    </p:spTree>
    <p:extLst>
      <p:ext uri="{BB962C8B-B14F-4D97-AF65-F5344CB8AC3E}">
        <p14:creationId xmlns:p14="http://schemas.microsoft.com/office/powerpoint/2010/main" val="413621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Why use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2800" dirty="0"/>
              <a:t>Can handle diverse types of data collection needs:</a:t>
            </a:r>
          </a:p>
          <a:p>
            <a:pPr lvl="2"/>
            <a:r>
              <a:rPr lang="en-US" sz="2400" dirty="0"/>
              <a:t>Longitudinal studies</a:t>
            </a:r>
          </a:p>
          <a:p>
            <a:pPr lvl="2"/>
            <a:r>
              <a:rPr lang="en-US" sz="2400" dirty="0"/>
              <a:t>Repeated measures</a:t>
            </a:r>
          </a:p>
          <a:p>
            <a:pPr lvl="2"/>
            <a:r>
              <a:rPr lang="en-US" sz="2400" dirty="0"/>
              <a:t>External-facing surveys</a:t>
            </a:r>
          </a:p>
          <a:p>
            <a:pPr lvl="1"/>
            <a:r>
              <a:rPr lang="en-US" sz="2800" dirty="0"/>
              <a:t>User-friendly web interface for designing databases and surveys.</a:t>
            </a:r>
          </a:p>
          <a:p>
            <a:pPr lvl="1"/>
            <a:r>
              <a:rPr lang="en-US" sz="2800" dirty="0"/>
              <a:t>Real-time data validation during data entry.</a:t>
            </a:r>
          </a:p>
          <a:p>
            <a:pPr lvl="1"/>
            <a:r>
              <a:rPr lang="en-US" sz="2800" dirty="0"/>
              <a:t>Built-in audit trails and logging for tracking data changes.</a:t>
            </a:r>
          </a:p>
          <a:p>
            <a:pPr lvl="2"/>
            <a:r>
              <a:rPr lang="en-US" sz="2400" dirty="0" err="1"/>
              <a:t>REDCap</a:t>
            </a:r>
            <a:r>
              <a:rPr lang="en-US" sz="2400" dirty="0"/>
              <a:t> is 21 CFR Part 11 “ready”</a:t>
            </a:r>
          </a:p>
          <a:p>
            <a:pPr lvl="1"/>
            <a:r>
              <a:rPr lang="en-US" sz="2800" dirty="0"/>
              <a:t>Advanced user rights and control.</a:t>
            </a:r>
          </a:p>
          <a:p>
            <a:pPr lvl="2"/>
            <a:r>
              <a:rPr lang="en-US" sz="2400" dirty="0"/>
              <a:t>Data Access Groups allow multicenter collaborative data entry with strict access control</a:t>
            </a:r>
          </a:p>
        </p:txBody>
      </p:sp>
    </p:spTree>
    <p:extLst>
      <p:ext uri="{BB962C8B-B14F-4D97-AF65-F5344CB8AC3E}">
        <p14:creationId xmlns:p14="http://schemas.microsoft.com/office/powerpoint/2010/main" val="125032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Example Projects Using </a:t>
            </a:r>
            <a:r>
              <a:rPr lang="en-US" sz="4400" spc="-5" dirty="0" err="1">
                <a:latin typeface="Tw Cen MT" panose="020B0602020104020603" pitchFamily="34" charset="77"/>
                <a:cs typeface="Helvetica Neue"/>
              </a:rPr>
              <a:t>REDCap</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b="1" dirty="0"/>
              <a:t>Clinical Trials</a:t>
            </a:r>
            <a:r>
              <a:rPr lang="en-US" sz="3200" dirty="0"/>
              <a:t>: Managing participant data, treatment schedules, and follow-up information.</a:t>
            </a:r>
          </a:p>
          <a:p>
            <a:pPr>
              <a:buFont typeface="Arial" panose="020B0604020202020204" pitchFamily="34" charset="0"/>
              <a:buChar char="•"/>
            </a:pPr>
            <a:r>
              <a:rPr lang="en-US" sz="3200" b="1" dirty="0"/>
              <a:t>Public Health Surveys</a:t>
            </a:r>
            <a:r>
              <a:rPr lang="en-US" sz="3200" dirty="0"/>
              <a:t>: Collecting data from diverse populations to study health trends.</a:t>
            </a:r>
          </a:p>
          <a:p>
            <a:pPr>
              <a:buFont typeface="Arial" panose="020B0604020202020204" pitchFamily="34" charset="0"/>
              <a:buChar char="•"/>
            </a:pPr>
            <a:r>
              <a:rPr lang="en-US" sz="3200" b="1" dirty="0"/>
              <a:t>Academic Research</a:t>
            </a:r>
            <a:r>
              <a:rPr lang="en-US" sz="3200" dirty="0"/>
              <a:t>: Gathering data for dissertations, manuscripts, and collaborative research projects.</a:t>
            </a:r>
          </a:p>
          <a:p>
            <a:pPr>
              <a:buFont typeface="Arial" panose="020B0604020202020204" pitchFamily="34" charset="0"/>
              <a:buChar char="•"/>
            </a:pPr>
            <a:r>
              <a:rPr lang="en-US" sz="3200" b="1" dirty="0"/>
              <a:t>Registry Databases</a:t>
            </a:r>
            <a:r>
              <a:rPr lang="en-US" sz="3200" dirty="0"/>
              <a:t>: Maintaining comprehensive records for rare diseases or specific patient cohorts.</a:t>
            </a:r>
          </a:p>
          <a:p>
            <a:pPr lvl="1"/>
            <a:endParaRPr lang="en-US" sz="3200" dirty="0"/>
          </a:p>
        </p:txBody>
      </p:sp>
    </p:spTree>
    <p:extLst>
      <p:ext uri="{BB962C8B-B14F-4D97-AF65-F5344CB8AC3E}">
        <p14:creationId xmlns:p14="http://schemas.microsoft.com/office/powerpoint/2010/main" val="67566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CAR-T Cell Therapy and </a:t>
            </a:r>
            <a:br>
              <a:rPr lang="en-US" dirty="0"/>
            </a:br>
            <a:r>
              <a:rPr lang="en-US" dirty="0"/>
              <a:t>Clinical Data Management</a:t>
            </a:r>
            <a:endParaRPr lang="en-US" dirty="0">
              <a:latin typeface="+mn-lt"/>
            </a:endParaRPr>
          </a:p>
        </p:txBody>
      </p:sp>
    </p:spTree>
    <p:extLst>
      <p:ext uri="{BB962C8B-B14F-4D97-AF65-F5344CB8AC3E}">
        <p14:creationId xmlns:p14="http://schemas.microsoft.com/office/powerpoint/2010/main" val="69981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9C43-5F67-13BF-3092-F3E313610EC6}"/>
              </a:ext>
            </a:extLst>
          </p:cNvPr>
          <p:cNvSpPr>
            <a:spLocks noGrp="1"/>
          </p:cNvSpPr>
          <p:nvPr>
            <p:ph type="title"/>
          </p:nvPr>
        </p:nvSpPr>
        <p:spPr/>
        <p:txBody>
          <a:bodyPr/>
          <a:lstStyle/>
          <a:p>
            <a:r>
              <a:rPr lang="en-US" dirty="0"/>
              <a:t>Pediatric leukemia</a:t>
            </a:r>
          </a:p>
        </p:txBody>
      </p:sp>
      <p:sp>
        <p:nvSpPr>
          <p:cNvPr id="3" name="Content Placeholder 2">
            <a:extLst>
              <a:ext uri="{FF2B5EF4-FFF2-40B4-BE49-F238E27FC236}">
                <a16:creationId xmlns:a16="http://schemas.microsoft.com/office/drawing/2014/main" id="{A95E66EF-7A55-61D4-139C-1884FF2DAEB4}"/>
              </a:ext>
            </a:extLst>
          </p:cNvPr>
          <p:cNvSpPr>
            <a:spLocks noGrp="1"/>
          </p:cNvSpPr>
          <p:nvPr>
            <p:ph idx="1"/>
          </p:nvPr>
        </p:nvSpPr>
        <p:spPr/>
        <p:txBody>
          <a:bodyPr>
            <a:normAutofit lnSpcReduction="10000"/>
          </a:bodyPr>
          <a:lstStyle/>
          <a:p>
            <a:r>
              <a:rPr lang="en-US" sz="2400" dirty="0"/>
              <a:t>Survival in B cell acute lymphoblastic leukemia (B-ALL) in children approaches 90%</a:t>
            </a:r>
          </a:p>
          <a:p>
            <a:endParaRPr lang="en-US" sz="2400" dirty="0"/>
          </a:p>
          <a:p>
            <a:r>
              <a:rPr lang="en-US" sz="2400" dirty="0"/>
              <a:t>But only 1/3 of children survive relapsed disease or primary refractory leukemia</a:t>
            </a:r>
          </a:p>
          <a:p>
            <a:endParaRPr lang="en-US" sz="2400" dirty="0"/>
          </a:p>
          <a:p>
            <a:r>
              <a:rPr lang="en-US" sz="2400" dirty="0"/>
              <a:t>Traditional approach has been intensive chemotherapy followed by hematopoietic stem cell (bone marrow) transplant</a:t>
            </a:r>
          </a:p>
          <a:p>
            <a:endParaRPr lang="en-US" sz="2400" dirty="0"/>
          </a:p>
          <a:p>
            <a:r>
              <a:rPr lang="en-US" sz="2400" dirty="0"/>
              <a:t>The advent of CAR-T cell </a:t>
            </a:r>
            <a:r>
              <a:rPr lang="en-US" sz="2400"/>
              <a:t>therapy 12 </a:t>
            </a:r>
            <a:r>
              <a:rPr lang="en-US" sz="2400" dirty="0"/>
              <a:t>years ago has shifted the landscape for children with relapsed or refractory B-ALL</a:t>
            </a:r>
          </a:p>
        </p:txBody>
      </p:sp>
    </p:spTree>
    <p:extLst>
      <p:ext uri="{BB962C8B-B14F-4D97-AF65-F5344CB8AC3E}">
        <p14:creationId xmlns:p14="http://schemas.microsoft.com/office/powerpoint/2010/main" val="104391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ily Whitehead, First Pediatric Patient to Receive CAR T-Cell Therapy,  Celebrates Cure 10 Years Later | Children's Hospital of Philadelphia">
            <a:extLst>
              <a:ext uri="{FF2B5EF4-FFF2-40B4-BE49-F238E27FC236}">
                <a16:creationId xmlns:a16="http://schemas.microsoft.com/office/drawing/2014/main" id="{CA28393F-5577-4D0B-9C02-EF0CDD73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70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DE97-5810-4E41-8409-129335859C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76EC7-06FF-8D75-7A8B-1106BCC26233}"/>
              </a:ext>
            </a:extLst>
          </p:cNvPr>
          <p:cNvSpPr>
            <a:spLocks noGrp="1"/>
          </p:cNvSpPr>
          <p:nvPr>
            <p:ph idx="1"/>
          </p:nvPr>
        </p:nvSpPr>
        <p:spPr/>
        <p:txBody>
          <a:bodyPr/>
          <a:lstStyle/>
          <a:p>
            <a:endParaRPr lang="en-US"/>
          </a:p>
        </p:txBody>
      </p:sp>
      <p:pic>
        <p:nvPicPr>
          <p:cNvPr id="4098" name="Picture 2" descr="Philipsburg native Emily Whitehead celebrates a decade cancer-free | Centre  Daily Times">
            <a:extLst>
              <a:ext uri="{FF2B5EF4-FFF2-40B4-BE49-F238E27FC236}">
                <a16:creationId xmlns:a16="http://schemas.microsoft.com/office/drawing/2014/main" id="{12A634EF-7149-D8EC-72C5-CF41E63D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have access to a </a:t>
            </a:r>
            <a:r>
              <a:rPr lang="en-US" sz="2800" dirty="0" err="1">
                <a:effectLst/>
              </a:rPr>
              <a:t>REDCap</a:t>
            </a:r>
            <a:r>
              <a:rPr lang="en-US" sz="2800" dirty="0">
                <a:effectLst/>
              </a:rPr>
              <a:t> database.</a:t>
            </a:r>
          </a:p>
          <a:p>
            <a:pPr marL="128016" lvl="1" indent="0">
              <a:buNone/>
            </a:pPr>
            <a:endParaRPr lang="en-US" sz="2400" i="1" dirty="0">
              <a:effectLst/>
            </a:endParaRPr>
          </a:p>
          <a:p>
            <a:pPr algn="l">
              <a:buFont typeface="Wingdings" pitchFamily="2" charset="2"/>
              <a:buChar char="Ø"/>
            </a:pPr>
            <a:r>
              <a:rPr lang="en-US" sz="2800" dirty="0">
                <a:effectLst/>
              </a:rPr>
              <a:t> You have basic knowledge of R.</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pull data out of </a:t>
            </a:r>
            <a:r>
              <a:rPr lang="en-US" sz="2800" dirty="0" err="1">
                <a:effectLst/>
              </a:rPr>
              <a:t>REDCap</a:t>
            </a:r>
            <a:r>
              <a:rPr lang="en-US" sz="2800" dirty="0">
                <a:effectLst/>
              </a:rPr>
              <a:t> </a:t>
            </a:r>
            <a:r>
              <a:rPr lang="en-US" sz="2800" dirty="0"/>
              <a:t>using </a:t>
            </a:r>
            <a:r>
              <a:rPr lang="en-US" sz="2800" dirty="0">
                <a:effectLst/>
              </a:rPr>
              <a:t>R, and potentially be able to push data into </a:t>
            </a:r>
            <a:r>
              <a:rPr lang="en-US" sz="2800" dirty="0" err="1">
                <a:effectLst/>
              </a:rPr>
              <a:t>REDCap</a:t>
            </a:r>
            <a:r>
              <a:rPr lang="en-US" sz="2800" dirty="0">
                <a:effectLst/>
              </a:rPr>
              <a:t> as well.</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587-399C-C62E-645A-77BAE9A221B2}"/>
              </a:ext>
            </a:extLst>
          </p:cNvPr>
          <p:cNvSpPr>
            <a:spLocks noGrp="1"/>
          </p:cNvSpPr>
          <p:nvPr>
            <p:ph type="title"/>
          </p:nvPr>
        </p:nvSpPr>
        <p:spPr/>
        <p:txBody>
          <a:bodyPr/>
          <a:lstStyle/>
          <a:p>
            <a:r>
              <a:rPr lang="en-US" dirty="0"/>
              <a:t>What’s a CAR-T cell?</a:t>
            </a:r>
          </a:p>
        </p:txBody>
      </p:sp>
      <p:pic>
        <p:nvPicPr>
          <p:cNvPr id="5122" name="Picture 2" descr="Normal vs CAR T cell">
            <a:extLst>
              <a:ext uri="{FF2B5EF4-FFF2-40B4-BE49-F238E27FC236}">
                <a16:creationId xmlns:a16="http://schemas.microsoft.com/office/drawing/2014/main" id="{37C489BA-69EA-4C23-C52F-1AA58D11B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37" t="8718"/>
          <a:stretch/>
        </p:blipFill>
        <p:spPr bwMode="auto">
          <a:xfrm>
            <a:off x="4750726" y="1301578"/>
            <a:ext cx="5336981" cy="4736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6A8569-3125-FEE6-A202-4A029878D5CB}"/>
              </a:ext>
            </a:extLst>
          </p:cNvPr>
          <p:cNvPicPr>
            <a:picLocks noChangeAspect="1"/>
          </p:cNvPicPr>
          <p:nvPr/>
        </p:nvPicPr>
        <p:blipFill>
          <a:blip r:embed="rId4"/>
          <a:stretch>
            <a:fillRect/>
          </a:stretch>
        </p:blipFill>
        <p:spPr>
          <a:xfrm>
            <a:off x="7572619" y="3670038"/>
            <a:ext cx="1676888" cy="635000"/>
          </a:xfrm>
          <a:prstGeom prst="rect">
            <a:avLst/>
          </a:prstGeom>
        </p:spPr>
      </p:pic>
    </p:spTree>
    <p:extLst>
      <p:ext uri="{BB962C8B-B14F-4D97-AF65-F5344CB8AC3E}">
        <p14:creationId xmlns:p14="http://schemas.microsoft.com/office/powerpoint/2010/main" val="233977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CD72-558E-AB84-F455-AA02C671FF6D}"/>
              </a:ext>
            </a:extLst>
          </p:cNvPr>
          <p:cNvSpPr>
            <a:spLocks noGrp="1"/>
          </p:cNvSpPr>
          <p:nvPr>
            <p:ph type="title"/>
          </p:nvPr>
        </p:nvSpPr>
        <p:spPr/>
        <p:txBody>
          <a:bodyPr/>
          <a:lstStyle/>
          <a:p>
            <a:r>
              <a:rPr lang="en-US" dirty="0"/>
              <a:t>CD19-directed CAR-T therapy</a:t>
            </a:r>
          </a:p>
        </p:txBody>
      </p:sp>
      <p:sp>
        <p:nvSpPr>
          <p:cNvPr id="3" name="Content Placeholder 2">
            <a:extLst>
              <a:ext uri="{FF2B5EF4-FFF2-40B4-BE49-F238E27FC236}">
                <a16:creationId xmlns:a16="http://schemas.microsoft.com/office/drawing/2014/main" id="{4D0D5D8C-CEAC-6EF8-4A48-90A091CC0213}"/>
              </a:ext>
            </a:extLst>
          </p:cNvPr>
          <p:cNvSpPr>
            <a:spLocks noGrp="1"/>
          </p:cNvSpPr>
          <p:nvPr>
            <p:ph idx="1"/>
          </p:nvPr>
        </p:nvSpPr>
        <p:spPr>
          <a:xfrm>
            <a:off x="4747846" y="1548714"/>
            <a:ext cx="6871130" cy="4408741"/>
          </a:xfrm>
        </p:spPr>
        <p:txBody>
          <a:bodyPr>
            <a:normAutofit/>
          </a:bodyPr>
          <a:lstStyle/>
          <a:p>
            <a:r>
              <a:rPr lang="en-US" sz="2800" dirty="0"/>
              <a:t>CD19 is present on normal B cells and B-cell malignancies</a:t>
            </a:r>
          </a:p>
          <a:p>
            <a:r>
              <a:rPr lang="en-US" sz="2800" dirty="0"/>
              <a:t>You can live without B cells</a:t>
            </a:r>
          </a:p>
          <a:p>
            <a:r>
              <a:rPr lang="en-US" sz="2800" dirty="0"/>
              <a:t>CD19-directed CAR-T cells are safe and effective</a:t>
            </a:r>
          </a:p>
          <a:p>
            <a:r>
              <a:rPr lang="en-US" sz="2800" dirty="0"/>
              <a:t>Tisa-</a:t>
            </a:r>
            <a:r>
              <a:rPr lang="en-US" sz="2800" dirty="0" err="1"/>
              <a:t>cel</a:t>
            </a:r>
            <a:r>
              <a:rPr lang="en-US" sz="2800" dirty="0"/>
              <a:t> (Kymriah) FDA approved in 2017</a:t>
            </a:r>
          </a:p>
          <a:p>
            <a:pPr marL="0" indent="0">
              <a:buNone/>
            </a:pPr>
            <a:endParaRPr lang="en-US" sz="2800" dirty="0"/>
          </a:p>
          <a:p>
            <a:endParaRPr lang="en-US" sz="2800" dirty="0"/>
          </a:p>
        </p:txBody>
      </p:sp>
      <p:pic>
        <p:nvPicPr>
          <p:cNvPr id="4" name="Picture 3">
            <a:extLst>
              <a:ext uri="{FF2B5EF4-FFF2-40B4-BE49-F238E27FC236}">
                <a16:creationId xmlns:a16="http://schemas.microsoft.com/office/drawing/2014/main" id="{73692EB4-4947-6570-1E18-FA74B88C2ED2}"/>
              </a:ext>
            </a:extLst>
          </p:cNvPr>
          <p:cNvPicPr>
            <a:picLocks noChangeAspect="1"/>
          </p:cNvPicPr>
          <p:nvPr/>
        </p:nvPicPr>
        <p:blipFill>
          <a:blip r:embed="rId3"/>
          <a:stretch>
            <a:fillRect/>
          </a:stretch>
        </p:blipFill>
        <p:spPr>
          <a:xfrm>
            <a:off x="759019" y="2279884"/>
            <a:ext cx="3302000" cy="2946400"/>
          </a:xfrm>
          <a:prstGeom prst="rect">
            <a:avLst/>
          </a:prstGeom>
        </p:spPr>
      </p:pic>
      <p:pic>
        <p:nvPicPr>
          <p:cNvPr id="5" name="Picture 4">
            <a:extLst>
              <a:ext uri="{FF2B5EF4-FFF2-40B4-BE49-F238E27FC236}">
                <a16:creationId xmlns:a16="http://schemas.microsoft.com/office/drawing/2014/main" id="{41DDE3C8-8050-3EA4-DDF6-2F1CA424D829}"/>
              </a:ext>
            </a:extLst>
          </p:cNvPr>
          <p:cNvPicPr>
            <a:picLocks noChangeAspect="1"/>
          </p:cNvPicPr>
          <p:nvPr/>
        </p:nvPicPr>
        <p:blipFill>
          <a:blip r:embed="rId4"/>
          <a:stretch>
            <a:fillRect/>
          </a:stretch>
        </p:blipFill>
        <p:spPr>
          <a:xfrm>
            <a:off x="3152969" y="2185880"/>
            <a:ext cx="1396591" cy="791076"/>
          </a:xfrm>
          <a:prstGeom prst="rect">
            <a:avLst/>
          </a:prstGeom>
        </p:spPr>
      </p:pic>
      <p:pic>
        <p:nvPicPr>
          <p:cNvPr id="6" name="Picture 5">
            <a:extLst>
              <a:ext uri="{FF2B5EF4-FFF2-40B4-BE49-F238E27FC236}">
                <a16:creationId xmlns:a16="http://schemas.microsoft.com/office/drawing/2014/main" id="{95152EE9-D39E-6341-31D5-8D9E0F0067BC}"/>
              </a:ext>
            </a:extLst>
          </p:cNvPr>
          <p:cNvPicPr>
            <a:picLocks noChangeAspect="1"/>
          </p:cNvPicPr>
          <p:nvPr/>
        </p:nvPicPr>
        <p:blipFill>
          <a:blip r:embed="rId4"/>
          <a:stretch>
            <a:fillRect/>
          </a:stretch>
        </p:blipFill>
        <p:spPr>
          <a:xfrm>
            <a:off x="1715117" y="1529120"/>
            <a:ext cx="1816100" cy="1028700"/>
          </a:xfrm>
          <a:prstGeom prst="rect">
            <a:avLst/>
          </a:prstGeom>
        </p:spPr>
      </p:pic>
      <p:sp>
        <p:nvSpPr>
          <p:cNvPr id="7" name="TextBox 6">
            <a:extLst>
              <a:ext uri="{FF2B5EF4-FFF2-40B4-BE49-F238E27FC236}">
                <a16:creationId xmlns:a16="http://schemas.microsoft.com/office/drawing/2014/main" id="{17C9B95F-1B17-9972-F507-35415A189062}"/>
              </a:ext>
            </a:extLst>
          </p:cNvPr>
          <p:cNvSpPr txBox="1"/>
          <p:nvPr/>
        </p:nvSpPr>
        <p:spPr>
          <a:xfrm>
            <a:off x="3062554" y="2477789"/>
            <a:ext cx="107768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CD19</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D5729B8-DAD6-1EB0-12D5-C5753073F7F0}"/>
              </a:ext>
            </a:extLst>
          </p:cNvPr>
          <p:cNvPicPr>
            <a:picLocks noChangeAspect="1"/>
          </p:cNvPicPr>
          <p:nvPr/>
        </p:nvPicPr>
        <p:blipFill>
          <a:blip r:embed="rId5"/>
          <a:stretch>
            <a:fillRect/>
          </a:stretch>
        </p:blipFill>
        <p:spPr>
          <a:xfrm>
            <a:off x="1640640" y="2382164"/>
            <a:ext cx="328273" cy="252210"/>
          </a:xfrm>
          <a:prstGeom prst="rect">
            <a:avLst/>
          </a:prstGeom>
        </p:spPr>
      </p:pic>
      <p:pic>
        <p:nvPicPr>
          <p:cNvPr id="9" name="Picture 8">
            <a:extLst>
              <a:ext uri="{FF2B5EF4-FFF2-40B4-BE49-F238E27FC236}">
                <a16:creationId xmlns:a16="http://schemas.microsoft.com/office/drawing/2014/main" id="{D5A91140-A1ED-8277-808F-7DEF761F7AC1}"/>
              </a:ext>
            </a:extLst>
          </p:cNvPr>
          <p:cNvPicPr>
            <a:picLocks noChangeAspect="1"/>
          </p:cNvPicPr>
          <p:nvPr/>
        </p:nvPicPr>
        <p:blipFill>
          <a:blip r:embed="rId5"/>
          <a:stretch>
            <a:fillRect/>
          </a:stretch>
        </p:blipFill>
        <p:spPr>
          <a:xfrm>
            <a:off x="2306390" y="2363876"/>
            <a:ext cx="328273" cy="252210"/>
          </a:xfrm>
          <a:prstGeom prst="rect">
            <a:avLst/>
          </a:prstGeom>
        </p:spPr>
      </p:pic>
      <p:pic>
        <p:nvPicPr>
          <p:cNvPr id="3074" name="Picture 2" descr="CAR-T Therapy Effective in Youngest Kids With ALL | MedPage Today">
            <a:extLst>
              <a:ext uri="{FF2B5EF4-FFF2-40B4-BE49-F238E27FC236}">
                <a16:creationId xmlns:a16="http://schemas.microsoft.com/office/drawing/2014/main" id="{2B5C805D-D488-8C68-96E4-63E785F08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517839"/>
            <a:ext cx="365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4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3B79-F843-67F5-E577-80014B964272}"/>
              </a:ext>
            </a:extLst>
          </p:cNvPr>
          <p:cNvSpPr>
            <a:spLocks noGrp="1"/>
          </p:cNvSpPr>
          <p:nvPr>
            <p:ph type="title"/>
          </p:nvPr>
        </p:nvSpPr>
        <p:spPr/>
        <p:txBody>
          <a:bodyPr>
            <a:normAutofit fontScale="90000"/>
          </a:bodyPr>
          <a:lstStyle/>
          <a:p>
            <a:r>
              <a:rPr lang="en-US" dirty="0"/>
              <a:t>Study schema of a CAR-T cell clinical trial</a:t>
            </a:r>
          </a:p>
        </p:txBody>
      </p:sp>
      <p:pic>
        <p:nvPicPr>
          <p:cNvPr id="4" name="Content Placeholder 3" descr="Diagram&#10;&#10;Description automatically generated">
            <a:extLst>
              <a:ext uri="{FF2B5EF4-FFF2-40B4-BE49-F238E27FC236}">
                <a16:creationId xmlns:a16="http://schemas.microsoft.com/office/drawing/2014/main" id="{17735415-2406-527F-DA76-67935EDCC964}"/>
              </a:ext>
            </a:extLst>
          </p:cNvPr>
          <p:cNvPicPr>
            <a:picLocks noGrp="1" noChangeAspect="1"/>
          </p:cNvPicPr>
          <p:nvPr>
            <p:ph idx="1"/>
          </p:nvPr>
        </p:nvPicPr>
        <p:blipFill rotWithShape="1">
          <a:blip r:embed="rId3"/>
          <a:srcRect b="7474"/>
          <a:stretch/>
        </p:blipFill>
        <p:spPr>
          <a:xfrm>
            <a:off x="689112" y="1550526"/>
            <a:ext cx="10813775" cy="4970886"/>
          </a:xfrm>
          <a:prstGeom prst="rect">
            <a:avLst/>
          </a:prstGeom>
        </p:spPr>
      </p:pic>
    </p:spTree>
    <p:extLst>
      <p:ext uri="{BB962C8B-B14F-4D97-AF65-F5344CB8AC3E}">
        <p14:creationId xmlns:p14="http://schemas.microsoft.com/office/powerpoint/2010/main" val="5919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B080A-0E6B-D45B-790A-947ADB29F79E}"/>
              </a:ext>
            </a:extLst>
          </p:cNvPr>
          <p:cNvSpPr>
            <a:spLocks noGrp="1"/>
          </p:cNvSpPr>
          <p:nvPr>
            <p:ph type="sldNum" sz="quarter" idx="12"/>
          </p:nvPr>
        </p:nvSpPr>
        <p:spPr/>
        <p:txBody>
          <a:bodyPr/>
          <a:lstStyle/>
          <a:p>
            <a:fld id="{AD40181A-01B0-4CB8-8614-1473649F6741}" type="slidenum">
              <a:rPr lang="en-US" smtClean="0"/>
              <a:pPr/>
              <a:t>43</a:t>
            </a:fld>
            <a:endParaRPr lang="en-US" dirty="0"/>
          </a:p>
        </p:txBody>
      </p:sp>
      <p:pic>
        <p:nvPicPr>
          <p:cNvPr id="6" name="Picture 5" descr="A picture containing indoor, book, shelving, bookcase&#10;&#10;Description automatically generated">
            <a:extLst>
              <a:ext uri="{FF2B5EF4-FFF2-40B4-BE49-F238E27FC236}">
                <a16:creationId xmlns:a16="http://schemas.microsoft.com/office/drawing/2014/main" id="{78D065E4-CD8F-CC8A-3F61-8E6919E9C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8" y="972842"/>
            <a:ext cx="6764242" cy="5073182"/>
          </a:xfrm>
          <a:prstGeom prst="rect">
            <a:avLst/>
          </a:prstGeom>
        </p:spPr>
      </p:pic>
      <p:pic>
        <p:nvPicPr>
          <p:cNvPr id="8" name="Picture 7" descr="A picture containing indoor, text, shelf, ceiling&#10;&#10;Description automatically generated">
            <a:extLst>
              <a:ext uri="{FF2B5EF4-FFF2-40B4-BE49-F238E27FC236}">
                <a16:creationId xmlns:a16="http://schemas.microsoft.com/office/drawing/2014/main" id="{4035E1D7-5462-8A34-11FF-A9D35326A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89150" y="1607927"/>
            <a:ext cx="5080685" cy="3810514"/>
          </a:xfrm>
          <a:prstGeom prst="rect">
            <a:avLst/>
          </a:prstGeom>
        </p:spPr>
      </p:pic>
    </p:spTree>
    <p:extLst>
      <p:ext uri="{BB962C8B-B14F-4D97-AF65-F5344CB8AC3E}">
        <p14:creationId xmlns:p14="http://schemas.microsoft.com/office/powerpoint/2010/main" val="1530302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83822" y="585216"/>
            <a:ext cx="11300178" cy="795010"/>
          </a:xfrm>
        </p:spPr>
        <p:txBody>
          <a:bodyPr>
            <a:normAutofit/>
          </a:bodyPr>
          <a:lstStyle/>
          <a:p>
            <a:r>
              <a:rPr lang="en-US" dirty="0"/>
              <a:t>Building the end-to-end trial analytics pipeline</a:t>
            </a:r>
          </a:p>
        </p:txBody>
      </p:sp>
      <p:graphicFrame>
        <p:nvGraphicFramePr>
          <p:cNvPr id="4" name="Diagram 3">
            <a:extLst>
              <a:ext uri="{FF2B5EF4-FFF2-40B4-BE49-F238E27FC236}">
                <a16:creationId xmlns:a16="http://schemas.microsoft.com/office/drawing/2014/main" id="{EC934A72-B181-18B8-E814-5182B58A92AE}"/>
              </a:ext>
            </a:extLst>
          </p:cNvPr>
          <p:cNvGraphicFramePr/>
          <p:nvPr>
            <p:extLst>
              <p:ext uri="{D42A27DB-BD31-4B8C-83A1-F6EECF244321}">
                <p14:modId xmlns:p14="http://schemas.microsoft.com/office/powerpoint/2010/main" val="3647941013"/>
              </p:ext>
            </p:extLst>
          </p:nvPr>
        </p:nvGraphicFramePr>
        <p:xfrm>
          <a:off x="957618" y="3328897"/>
          <a:ext cx="10276764" cy="1238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98DB6D2-EA49-14DE-A184-02C9505F8B2F}"/>
              </a:ext>
            </a:extLst>
          </p:cNvPr>
          <p:cNvPicPr>
            <a:picLocks noChangeAspect="1"/>
          </p:cNvPicPr>
          <p:nvPr/>
        </p:nvPicPr>
        <p:blipFill rotWithShape="1">
          <a:blip r:embed="rId8"/>
          <a:srcRect t="29296" b="29152"/>
          <a:stretch/>
        </p:blipFill>
        <p:spPr>
          <a:xfrm>
            <a:off x="1558404" y="2520093"/>
            <a:ext cx="1485047" cy="617071"/>
          </a:xfrm>
          <a:prstGeom prst="rect">
            <a:avLst/>
          </a:prstGeom>
        </p:spPr>
      </p:pic>
      <p:pic>
        <p:nvPicPr>
          <p:cNvPr id="1026" name="Picture 2" descr="REDCap - Penn State Clinical and Translational Science Institute">
            <a:extLst>
              <a:ext uri="{FF2B5EF4-FFF2-40B4-BE49-F238E27FC236}">
                <a16:creationId xmlns:a16="http://schemas.microsoft.com/office/drawing/2014/main" id="{F0ACA136-76B9-2A71-3048-C718C45136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58" t="8187" r="6082" b="13804"/>
          <a:stretch/>
        </p:blipFill>
        <p:spPr bwMode="auto">
          <a:xfrm>
            <a:off x="4872251" y="2464869"/>
            <a:ext cx="2238233" cy="67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13D34E-F1A6-1EBB-85E3-D1DC30EC2E80}"/>
              </a:ext>
            </a:extLst>
          </p:cNvPr>
          <p:cNvPicPr>
            <a:picLocks noChangeAspect="1"/>
          </p:cNvPicPr>
          <p:nvPr/>
        </p:nvPicPr>
        <p:blipFill>
          <a:blip r:embed="rId10"/>
          <a:stretch>
            <a:fillRect/>
          </a:stretch>
        </p:blipFill>
        <p:spPr>
          <a:xfrm>
            <a:off x="9148549" y="2520093"/>
            <a:ext cx="1485047" cy="643520"/>
          </a:xfrm>
          <a:prstGeom prst="rect">
            <a:avLst/>
          </a:prstGeom>
        </p:spPr>
      </p:pic>
    </p:spTree>
    <p:extLst>
      <p:ext uri="{BB962C8B-B14F-4D97-AF65-F5344CB8AC3E}">
        <p14:creationId xmlns:p14="http://schemas.microsoft.com/office/powerpoint/2010/main" val="192771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49168-EE01-D0C9-0877-5CE7C38C95F8}"/>
              </a:ext>
            </a:extLst>
          </p:cNvPr>
          <p:cNvPicPr>
            <a:picLocks noChangeAspect="1"/>
          </p:cNvPicPr>
          <p:nvPr/>
        </p:nvPicPr>
        <p:blipFill>
          <a:blip r:embed="rId3"/>
          <a:stretch>
            <a:fillRect/>
          </a:stretch>
        </p:blipFill>
        <p:spPr>
          <a:xfrm>
            <a:off x="0" y="1139428"/>
            <a:ext cx="12192000" cy="5718572"/>
          </a:xfrm>
          <a:prstGeom prst="rect">
            <a:avLst/>
          </a:prstGeom>
        </p:spPr>
      </p:pic>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1" y="585216"/>
            <a:ext cx="12191999" cy="795010"/>
          </a:xfrm>
        </p:spPr>
        <p:txBody>
          <a:bodyPr>
            <a:normAutofit/>
          </a:bodyPr>
          <a:lstStyle/>
          <a:p>
            <a:r>
              <a:rPr lang="en-US" dirty="0"/>
              <a:t>REDCap-based electronic data capture (EDC)</a:t>
            </a:r>
          </a:p>
        </p:txBody>
      </p:sp>
      <p:sp>
        <p:nvSpPr>
          <p:cNvPr id="10" name="Down Arrow 9">
            <a:extLst>
              <a:ext uri="{FF2B5EF4-FFF2-40B4-BE49-F238E27FC236}">
                <a16:creationId xmlns:a16="http://schemas.microsoft.com/office/drawing/2014/main" id="{2C5CA7C9-8CB8-586D-B47E-D91872929CA1}"/>
              </a:ext>
            </a:extLst>
          </p:cNvPr>
          <p:cNvSpPr/>
          <p:nvPr/>
        </p:nvSpPr>
        <p:spPr>
          <a:xfrm rot="2924988">
            <a:off x="1508759" y="2167939"/>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7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90529" y="306629"/>
            <a:ext cx="3825901" cy="1873379"/>
          </a:xfrm>
        </p:spPr>
        <p:txBody>
          <a:bodyPr>
            <a:normAutofit fontScale="90000"/>
          </a:bodyPr>
          <a:lstStyle/>
          <a:p>
            <a:r>
              <a:rPr lang="en-US" dirty="0"/>
              <a:t>Shiny-based </a:t>
            </a:r>
            <a:br>
              <a:rPr lang="en-US" dirty="0"/>
            </a:br>
            <a:r>
              <a:rPr lang="en-US" dirty="0"/>
              <a:t>real-time CAR-T trial dashboard</a:t>
            </a:r>
          </a:p>
        </p:txBody>
      </p:sp>
      <p:pic>
        <p:nvPicPr>
          <p:cNvPr id="17" name="Picture 16">
            <a:extLst>
              <a:ext uri="{FF2B5EF4-FFF2-40B4-BE49-F238E27FC236}">
                <a16:creationId xmlns:a16="http://schemas.microsoft.com/office/drawing/2014/main" id="{E9BB3B63-E09F-5B65-8970-0958FF240DE7}"/>
              </a:ext>
            </a:extLst>
          </p:cNvPr>
          <p:cNvPicPr>
            <a:picLocks noChangeAspect="1"/>
          </p:cNvPicPr>
          <p:nvPr/>
        </p:nvPicPr>
        <p:blipFill>
          <a:blip r:embed="rId3"/>
          <a:stretch>
            <a:fillRect/>
          </a:stretch>
        </p:blipFill>
        <p:spPr>
          <a:xfrm>
            <a:off x="2719145" y="4660869"/>
            <a:ext cx="1014073" cy="1014073"/>
          </a:xfrm>
          <a:prstGeom prst="rect">
            <a:avLst/>
          </a:prstGeom>
        </p:spPr>
      </p:pic>
      <p:grpSp>
        <p:nvGrpSpPr>
          <p:cNvPr id="18" name="Group 17">
            <a:extLst>
              <a:ext uri="{FF2B5EF4-FFF2-40B4-BE49-F238E27FC236}">
                <a16:creationId xmlns:a16="http://schemas.microsoft.com/office/drawing/2014/main" id="{E84811B6-8D13-95FD-750B-3E166452EBB9}"/>
              </a:ext>
            </a:extLst>
          </p:cNvPr>
          <p:cNvGrpSpPr/>
          <p:nvPr/>
        </p:nvGrpSpPr>
        <p:grpSpPr>
          <a:xfrm>
            <a:off x="719715" y="2486637"/>
            <a:ext cx="2385471" cy="3187420"/>
            <a:chOff x="36801" y="2448494"/>
            <a:chExt cx="3115875" cy="4163372"/>
          </a:xfrm>
        </p:grpSpPr>
        <p:pic>
          <p:nvPicPr>
            <p:cNvPr id="12" name="Picture 11">
              <a:extLst>
                <a:ext uri="{FF2B5EF4-FFF2-40B4-BE49-F238E27FC236}">
                  <a16:creationId xmlns:a16="http://schemas.microsoft.com/office/drawing/2014/main" id="{00CC209C-7431-72F3-C5E5-2224371332D6}"/>
                </a:ext>
              </a:extLst>
            </p:cNvPr>
            <p:cNvPicPr>
              <a:picLocks noChangeAspect="1"/>
            </p:cNvPicPr>
            <p:nvPr/>
          </p:nvPicPr>
          <p:blipFill>
            <a:blip r:embed="rId4"/>
            <a:stretch>
              <a:fillRect/>
            </a:stretch>
          </p:blipFill>
          <p:spPr>
            <a:xfrm>
              <a:off x="1735064" y="3705794"/>
              <a:ext cx="1417612" cy="1635167"/>
            </a:xfrm>
            <a:prstGeom prst="rect">
              <a:avLst/>
            </a:prstGeom>
          </p:spPr>
        </p:pic>
        <p:pic>
          <p:nvPicPr>
            <p:cNvPr id="13" name="Picture 12">
              <a:extLst>
                <a:ext uri="{FF2B5EF4-FFF2-40B4-BE49-F238E27FC236}">
                  <a16:creationId xmlns:a16="http://schemas.microsoft.com/office/drawing/2014/main" id="{FDF7BDDE-36C9-2214-BF21-802DCE9A208B}"/>
                </a:ext>
              </a:extLst>
            </p:cNvPr>
            <p:cNvPicPr>
              <a:picLocks noChangeAspect="1"/>
            </p:cNvPicPr>
            <p:nvPr/>
          </p:nvPicPr>
          <p:blipFill rotWithShape="1">
            <a:blip r:embed="rId5"/>
            <a:srcRect t="5623" b="5925"/>
            <a:stretch/>
          </p:blipFill>
          <p:spPr>
            <a:xfrm>
              <a:off x="36801" y="3693729"/>
              <a:ext cx="1877671" cy="1660836"/>
            </a:xfrm>
            <a:prstGeom prst="rect">
              <a:avLst/>
            </a:prstGeom>
          </p:spPr>
        </p:pic>
        <p:pic>
          <p:nvPicPr>
            <p:cNvPr id="16" name="Picture 15" descr="A hexagon with a computer and a phone&#10;&#10;Description automatically generated with low confidence">
              <a:extLst>
                <a:ext uri="{FF2B5EF4-FFF2-40B4-BE49-F238E27FC236}">
                  <a16:creationId xmlns:a16="http://schemas.microsoft.com/office/drawing/2014/main" id="{94804606-4935-79E7-E662-7F807CDEA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64" y="2448494"/>
              <a:ext cx="1395342" cy="1635167"/>
            </a:xfrm>
            <a:prstGeom prst="rect">
              <a:avLst/>
            </a:prstGeom>
          </p:spPr>
        </p:pic>
        <p:pic>
          <p:nvPicPr>
            <p:cNvPr id="2056" name="Picture 8" descr="tidyverse sticker">
              <a:hlinkClick r:id="rId7"/>
              <a:extLst>
                <a:ext uri="{FF2B5EF4-FFF2-40B4-BE49-F238E27FC236}">
                  <a16:creationId xmlns:a16="http://schemas.microsoft.com/office/drawing/2014/main" id="{BD8B4AFD-0B22-E0C1-B951-C073180DBF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273" y="4973564"/>
              <a:ext cx="1638301" cy="163830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7939847D-090F-23A6-16EF-1A38C54ECDDB}"/>
              </a:ext>
            </a:extLst>
          </p:cNvPr>
          <p:cNvPicPr>
            <a:picLocks noChangeAspect="1"/>
          </p:cNvPicPr>
          <p:nvPr/>
        </p:nvPicPr>
        <p:blipFill>
          <a:blip r:embed="rId9"/>
          <a:stretch>
            <a:fillRect/>
          </a:stretch>
        </p:blipFill>
        <p:spPr>
          <a:xfrm>
            <a:off x="4325919" y="1"/>
            <a:ext cx="7866081" cy="6858000"/>
          </a:xfrm>
          <a:prstGeom prst="rect">
            <a:avLst/>
          </a:prstGeom>
        </p:spPr>
      </p:pic>
    </p:spTree>
    <p:extLst>
      <p:ext uri="{BB962C8B-B14F-4D97-AF65-F5344CB8AC3E}">
        <p14:creationId xmlns:p14="http://schemas.microsoft.com/office/powerpoint/2010/main" val="17754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223911" y="1452282"/>
            <a:ext cx="9582607" cy="5185585"/>
          </a:xfrm>
        </p:spPr>
        <p:txBody>
          <a:bodyPr>
            <a:normAutofit fontScale="92500"/>
          </a:bodyPr>
          <a:lstStyle/>
          <a:p>
            <a:r>
              <a:rPr lang="en-US" sz="2800" b="1" dirty="0" err="1"/>
              <a:t>REDCap</a:t>
            </a:r>
            <a:r>
              <a:rPr lang="en-US" sz="2800" dirty="0"/>
              <a:t> is a secure, web-based application designed for efficient data collection and management in research. It offers customizable forms, advanced user rights control, making it ideal for a variety of studies including longitudinal research.</a:t>
            </a:r>
          </a:p>
          <a:p>
            <a:r>
              <a:rPr lang="en-US" sz="2800" b="1" dirty="0"/>
              <a:t>CAR-T Cells</a:t>
            </a:r>
            <a:r>
              <a:rPr lang="en-US" sz="2800" dirty="0"/>
              <a:t> are genetically engineered T cells used in immunotherapy to target and destroy cancer cells. This treatment has shown remarkable success, including the case of Emily Whitehead's complete remission from B-cell acute lymphoblastic leukemia.</a:t>
            </a:r>
          </a:p>
          <a:p>
            <a:r>
              <a:rPr lang="en-US" sz="2800" b="1" dirty="0"/>
              <a:t>Clinical Trial EDCs</a:t>
            </a:r>
            <a:r>
              <a:rPr lang="en-US" sz="2800" dirty="0"/>
              <a:t> (Electronic Data Capture systems) based on </a:t>
            </a:r>
            <a:r>
              <a:rPr lang="en-US" sz="2800" dirty="0" err="1"/>
              <a:t>REDCap</a:t>
            </a:r>
            <a:r>
              <a:rPr lang="en-US" sz="2800" dirty="0"/>
              <a:t> can streamline the process of data collection and management for the trials. Integrated with systems like Epic and Shiny, they enable real-time data visualization and automated report generation.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2050" name="Picture 2" descr="REDCap logo">
            <a:extLst>
              <a:ext uri="{FF2B5EF4-FFF2-40B4-BE49-F238E27FC236}">
                <a16:creationId xmlns:a16="http://schemas.microsoft.com/office/drawing/2014/main" id="{08F2F46E-6582-7DAD-EDDB-A54C6B6E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82" y="1452282"/>
            <a:ext cx="1426385" cy="1426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0618B3-44FD-446F-489E-68F570D60F6B}"/>
              </a:ext>
            </a:extLst>
          </p:cNvPr>
          <p:cNvPicPr>
            <a:picLocks noChangeAspect="1"/>
          </p:cNvPicPr>
          <p:nvPr/>
        </p:nvPicPr>
        <p:blipFill>
          <a:blip r:embed="rId4"/>
          <a:stretch>
            <a:fillRect/>
          </a:stretch>
        </p:blipFill>
        <p:spPr>
          <a:xfrm>
            <a:off x="761622" y="3065564"/>
            <a:ext cx="1462289" cy="1426385"/>
          </a:xfrm>
          <a:prstGeom prst="rect">
            <a:avLst/>
          </a:prstGeom>
        </p:spPr>
      </p:pic>
      <p:pic>
        <p:nvPicPr>
          <p:cNvPr id="7" name="Picture 6">
            <a:extLst>
              <a:ext uri="{FF2B5EF4-FFF2-40B4-BE49-F238E27FC236}">
                <a16:creationId xmlns:a16="http://schemas.microsoft.com/office/drawing/2014/main" id="{2ABC503A-C226-2329-1CFC-0DD5A0F34C66}"/>
              </a:ext>
            </a:extLst>
          </p:cNvPr>
          <p:cNvPicPr>
            <a:picLocks noChangeAspect="1"/>
          </p:cNvPicPr>
          <p:nvPr/>
        </p:nvPicPr>
        <p:blipFill rotWithShape="1">
          <a:blip r:embed="rId5"/>
          <a:srcRect t="11660" r="55278"/>
          <a:stretch/>
        </p:blipFill>
        <p:spPr>
          <a:xfrm>
            <a:off x="422321" y="4762010"/>
            <a:ext cx="1389546" cy="1287416"/>
          </a:xfrm>
          <a:prstGeom prst="rect">
            <a:avLst/>
          </a:prstGeom>
        </p:spPr>
      </p:pic>
    </p:spTree>
    <p:extLst>
      <p:ext uri="{BB962C8B-B14F-4D97-AF65-F5344CB8AC3E}">
        <p14:creationId xmlns:p14="http://schemas.microsoft.com/office/powerpoint/2010/main" val="109516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Workshop</a:t>
            </a:r>
          </a:p>
        </p:txBody>
      </p:sp>
    </p:spTree>
    <p:extLst>
      <p:ext uri="{BB962C8B-B14F-4D97-AF65-F5344CB8AC3E}">
        <p14:creationId xmlns:p14="http://schemas.microsoft.com/office/powerpoint/2010/main" val="176872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normAutofit fontScale="90000"/>
          </a:bodyPr>
          <a:lstStyle/>
          <a:p>
            <a:r>
              <a:rPr lang="en-US" dirty="0" err="1"/>
              <a:t>REDCap</a:t>
            </a:r>
            <a:r>
              <a:rPr lang="en-US" dirty="0"/>
              <a:t> + R: Teaming up in the </a:t>
            </a:r>
            <a:r>
              <a:rPr lang="en-US" dirty="0" err="1"/>
              <a:t>Tidyverse</a:t>
            </a:r>
            <a:r>
              <a:rPr lang="en-US" dirty="0"/>
              <a:t>!</a:t>
            </a:r>
          </a:p>
        </p:txBody>
      </p:sp>
      <p:graphicFrame>
        <p:nvGraphicFramePr>
          <p:cNvPr id="5" name="Table 4">
            <a:extLst>
              <a:ext uri="{FF2B5EF4-FFF2-40B4-BE49-F238E27FC236}">
                <a16:creationId xmlns:a16="http://schemas.microsoft.com/office/drawing/2014/main" id="{6FCD6665-EF16-AC32-DB2D-73AF01B4B0E7}"/>
              </a:ext>
            </a:extLst>
          </p:cNvPr>
          <p:cNvGraphicFramePr>
            <a:graphicFrameLocks noGrp="1"/>
          </p:cNvGraphicFramePr>
          <p:nvPr>
            <p:extLst>
              <p:ext uri="{D42A27DB-BD31-4B8C-83A1-F6EECF244321}">
                <p14:modId xmlns:p14="http://schemas.microsoft.com/office/powerpoint/2010/main" val="3499523211"/>
              </p:ext>
            </p:extLst>
          </p:nvPr>
        </p:nvGraphicFramePr>
        <p:xfrm>
          <a:off x="1400317" y="1874520"/>
          <a:ext cx="8967694" cy="3108960"/>
        </p:xfrm>
        <a:graphic>
          <a:graphicData uri="http://schemas.openxmlformats.org/drawingml/2006/table">
            <a:tbl>
              <a:tblPr firstRow="1" bandRow="1">
                <a:tableStyleId>{5C22544A-7EE6-4342-B048-85BDC9FD1C3A}</a:tableStyleId>
              </a:tblPr>
              <a:tblGrid>
                <a:gridCol w="4483847">
                  <a:extLst>
                    <a:ext uri="{9D8B030D-6E8A-4147-A177-3AD203B41FA5}">
                      <a16:colId xmlns:a16="http://schemas.microsoft.com/office/drawing/2014/main" val="4071459657"/>
                    </a:ext>
                  </a:extLst>
                </a:gridCol>
                <a:gridCol w="4483847">
                  <a:extLst>
                    <a:ext uri="{9D8B030D-6E8A-4147-A177-3AD203B41FA5}">
                      <a16:colId xmlns:a16="http://schemas.microsoft.com/office/drawing/2014/main" val="2030531675"/>
                    </a:ext>
                  </a:extLst>
                </a:gridCol>
              </a:tblGrid>
              <a:tr h="370840">
                <a:tc>
                  <a:txBody>
                    <a:bodyPr/>
                    <a:lstStyle/>
                    <a:p>
                      <a:r>
                        <a:rPr lang="en-US" sz="2800" dirty="0"/>
                        <a:t>Session</a:t>
                      </a:r>
                    </a:p>
                  </a:txBody>
                  <a:tcPr/>
                </a:tc>
                <a:tc>
                  <a:txBody>
                    <a:bodyPr/>
                    <a:lstStyle/>
                    <a:p>
                      <a:r>
                        <a:rPr lang="en-US" sz="2800" dirty="0"/>
                        <a:t>Presenter</a:t>
                      </a:r>
                    </a:p>
                  </a:txBody>
                  <a:tcPr/>
                </a:tc>
                <a:extLst>
                  <a:ext uri="{0D108BD9-81ED-4DB2-BD59-A6C34878D82A}">
                    <a16:rowId xmlns:a16="http://schemas.microsoft.com/office/drawing/2014/main" val="3434090569"/>
                  </a:ext>
                </a:extLst>
              </a:tr>
              <a:tr h="370840">
                <a:tc>
                  <a:txBody>
                    <a:bodyPr/>
                    <a:lstStyle/>
                    <a:p>
                      <a:r>
                        <a:rPr lang="en-US" sz="2800" b="1" dirty="0"/>
                        <a:t>Welcome and Introduction</a:t>
                      </a:r>
                    </a:p>
                  </a:txBody>
                  <a:tcPr/>
                </a:tc>
                <a:tc>
                  <a:txBody>
                    <a:bodyPr/>
                    <a:lstStyle/>
                    <a:p>
                      <a:r>
                        <a:rPr lang="en-US" sz="2800" dirty="0"/>
                        <a:t>Stephan</a:t>
                      </a:r>
                    </a:p>
                  </a:txBody>
                  <a:tcPr/>
                </a:tc>
                <a:extLst>
                  <a:ext uri="{0D108BD9-81ED-4DB2-BD59-A6C34878D82A}">
                    <a16:rowId xmlns:a16="http://schemas.microsoft.com/office/drawing/2014/main" val="3870880211"/>
                  </a:ext>
                </a:extLst>
              </a:tr>
              <a:tr h="370840">
                <a:tc>
                  <a:txBody>
                    <a:bodyPr/>
                    <a:lstStyle/>
                    <a:p>
                      <a:r>
                        <a:rPr lang="en-US" sz="2800" b="1" dirty="0"/>
                        <a:t>Extract and Explore</a:t>
                      </a:r>
                    </a:p>
                  </a:txBody>
                  <a:tcPr/>
                </a:tc>
                <a:tc>
                  <a:txBody>
                    <a:bodyPr/>
                    <a:lstStyle/>
                    <a:p>
                      <a:r>
                        <a:rPr lang="en-US" sz="2800" dirty="0"/>
                        <a:t>Will and Stephan</a:t>
                      </a:r>
                    </a:p>
                  </a:txBody>
                  <a:tcPr/>
                </a:tc>
                <a:extLst>
                  <a:ext uri="{0D108BD9-81ED-4DB2-BD59-A6C34878D82A}">
                    <a16:rowId xmlns:a16="http://schemas.microsoft.com/office/drawing/2014/main" val="120290332"/>
                  </a:ext>
                </a:extLst>
              </a:tr>
              <a:tr h="370840">
                <a:tc>
                  <a:txBody>
                    <a:bodyPr/>
                    <a:lstStyle/>
                    <a:p>
                      <a:r>
                        <a:rPr lang="en-US" sz="2800" b="1" dirty="0"/>
                        <a:t>Transform and Visualize</a:t>
                      </a:r>
                    </a:p>
                  </a:txBody>
                  <a:tcPr/>
                </a:tc>
                <a:tc>
                  <a:txBody>
                    <a:bodyPr/>
                    <a:lstStyle/>
                    <a:p>
                      <a:r>
                        <a:rPr lang="en-US" sz="2800" i="1" dirty="0"/>
                        <a:t>(Offline: see GitHub repo)</a:t>
                      </a:r>
                    </a:p>
                  </a:txBody>
                  <a:tcPr/>
                </a:tc>
                <a:extLst>
                  <a:ext uri="{0D108BD9-81ED-4DB2-BD59-A6C34878D82A}">
                    <a16:rowId xmlns:a16="http://schemas.microsoft.com/office/drawing/2014/main" val="2501051597"/>
                  </a:ext>
                </a:extLst>
              </a:tr>
              <a:tr h="370840">
                <a:tc>
                  <a:txBody>
                    <a:bodyPr/>
                    <a:lstStyle/>
                    <a:p>
                      <a:r>
                        <a:rPr lang="en-US" sz="2800" b="1" dirty="0"/>
                        <a:t>Write to </a:t>
                      </a:r>
                      <a:r>
                        <a:rPr lang="en-US" sz="2800" b="1" dirty="0" err="1"/>
                        <a:t>REDCap</a:t>
                      </a:r>
                      <a:endParaRPr lang="en-US" sz="2800" b="1" dirty="0"/>
                    </a:p>
                  </a:txBody>
                  <a:tcPr/>
                </a:tc>
                <a:tc>
                  <a:txBody>
                    <a:bodyPr/>
                    <a:lstStyle/>
                    <a:p>
                      <a:r>
                        <a:rPr lang="en-US" sz="2800" dirty="0"/>
                        <a:t>Will</a:t>
                      </a:r>
                    </a:p>
                  </a:txBody>
                  <a:tcPr/>
                </a:tc>
                <a:extLst>
                  <a:ext uri="{0D108BD9-81ED-4DB2-BD59-A6C34878D82A}">
                    <a16:rowId xmlns:a16="http://schemas.microsoft.com/office/drawing/2014/main" val="1264791530"/>
                  </a:ext>
                </a:extLst>
              </a:tr>
              <a:tr h="370840">
                <a:tc>
                  <a:txBody>
                    <a:bodyPr/>
                    <a:lstStyle/>
                    <a:p>
                      <a:r>
                        <a:rPr lang="en-US" sz="2800" b="1" dirty="0"/>
                        <a:t>Recreate and Extend</a:t>
                      </a:r>
                    </a:p>
                  </a:txBody>
                  <a:tcPr/>
                </a:tc>
                <a:tc>
                  <a:txBody>
                    <a:bodyPr/>
                    <a:lstStyle/>
                    <a:p>
                      <a:r>
                        <a:rPr lang="en-US" sz="2800" dirty="0"/>
                        <a:t>Stephan and </a:t>
                      </a:r>
                      <a:r>
                        <a:rPr lang="en-US" sz="2800" b="1" i="1" dirty="0"/>
                        <a:t>You!</a:t>
                      </a:r>
                      <a:endParaRPr lang="en-US" sz="2800" dirty="0"/>
                    </a:p>
                  </a:txBody>
                  <a:tcPr/>
                </a:tc>
                <a:extLst>
                  <a:ext uri="{0D108BD9-81ED-4DB2-BD59-A6C34878D82A}">
                    <a16:rowId xmlns:a16="http://schemas.microsoft.com/office/drawing/2014/main" val="3390465125"/>
                  </a:ext>
                </a:extLst>
              </a:tr>
            </a:tbl>
          </a:graphicData>
        </a:graphic>
      </p:graphicFrame>
      <p:sp>
        <p:nvSpPr>
          <p:cNvPr id="4" name="TextBox 3">
            <a:extLst>
              <a:ext uri="{FF2B5EF4-FFF2-40B4-BE49-F238E27FC236}">
                <a16:creationId xmlns:a16="http://schemas.microsoft.com/office/drawing/2014/main" id="{55E73A2C-8326-E657-5B0C-50D2D444BF3B}"/>
              </a:ext>
            </a:extLst>
          </p:cNvPr>
          <p:cNvSpPr txBox="1"/>
          <p:nvPr/>
        </p:nvSpPr>
        <p:spPr>
          <a:xfrm>
            <a:off x="0" y="5829279"/>
            <a:ext cx="12192000" cy="461665"/>
          </a:xfrm>
          <a:prstGeom prst="rect">
            <a:avLst/>
          </a:prstGeom>
          <a:noFill/>
        </p:spPr>
        <p:txBody>
          <a:bodyPr wrap="square">
            <a:spAutoFit/>
          </a:bodyPr>
          <a:lstStyle/>
          <a:p>
            <a:pPr algn="ctr"/>
            <a:r>
              <a:rPr lang="en-US" sz="2400" dirty="0">
                <a:solidFill>
                  <a:schemeClr val="accent2"/>
                </a:solidFill>
                <a:latin typeface="Monaco" pitchFamily="2" charset="77"/>
              </a:rPr>
              <a:t>https://</a:t>
            </a:r>
            <a:r>
              <a:rPr lang="en-US" sz="2400" dirty="0" err="1">
                <a:solidFill>
                  <a:schemeClr val="accent2"/>
                </a:solidFill>
                <a:latin typeface="Monaco" pitchFamily="2" charset="77"/>
              </a:rPr>
              <a:t>github.com</a:t>
            </a:r>
            <a:r>
              <a:rPr lang="en-US" sz="2400" dirty="0">
                <a:solidFill>
                  <a:schemeClr val="accent2"/>
                </a:solidFill>
                <a:latin typeface="Monaco" pitchFamily="2" charset="77"/>
              </a:rPr>
              <a:t>/</a:t>
            </a:r>
            <a:r>
              <a:rPr lang="en-US" sz="2400" dirty="0" err="1">
                <a:solidFill>
                  <a:schemeClr val="accent2"/>
                </a:solidFill>
                <a:latin typeface="Monaco" pitchFamily="2" charset="77"/>
              </a:rPr>
              <a:t>skadauke</a:t>
            </a:r>
            <a:r>
              <a:rPr lang="en-US" sz="2400" dirty="0">
                <a:solidFill>
                  <a:schemeClr val="accent2"/>
                </a:solidFill>
                <a:latin typeface="Monaco" pitchFamily="2" charset="77"/>
              </a:rPr>
              <a:t>/rmedicine_2024_redcap_r_workshop</a:t>
            </a:r>
          </a:p>
        </p:txBody>
      </p:sp>
    </p:spTree>
    <p:extLst>
      <p:ext uri="{BB962C8B-B14F-4D97-AF65-F5344CB8AC3E}">
        <p14:creationId xmlns:p14="http://schemas.microsoft.com/office/powerpoint/2010/main" val="136926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958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 and “What Else”?</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4A85F211-6145-C20B-4C42-D4188CD19336}"/>
              </a:ext>
            </a:extLst>
          </p:cNvPr>
          <p:cNvPicPr>
            <a:picLocks noChangeAspect="1"/>
          </p:cNvPicPr>
          <p:nvPr/>
        </p:nvPicPr>
        <p:blipFill>
          <a:blip r:embed="rId3"/>
          <a:stretch>
            <a:fillRect/>
          </a:stretch>
        </p:blipFill>
        <p:spPr>
          <a:xfrm>
            <a:off x="697088" y="2368672"/>
            <a:ext cx="5252156" cy="268117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1DC0B99-1CF0-4680-6782-649E323AD21F}"/>
              </a:ext>
            </a:extLst>
          </p:cNvPr>
          <p:cNvPicPr>
            <a:picLocks noChangeAspect="1"/>
          </p:cNvPicPr>
          <p:nvPr/>
        </p:nvPicPr>
        <p:blipFill rotWithShape="1">
          <a:blip r:embed="rId4"/>
          <a:srcRect b="4376"/>
          <a:stretch/>
        </p:blipFill>
        <p:spPr>
          <a:xfrm>
            <a:off x="6242756" y="2368672"/>
            <a:ext cx="5252156" cy="26811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603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11346</TotalTime>
  <Words>4696</Words>
  <Application>Microsoft Macintosh PowerPoint</Application>
  <PresentationFormat>Widescreen</PresentationFormat>
  <Paragraphs>372</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Orientation to the Workshop</vt:lpstr>
      <vt:lpstr>REDCap + R: Teaming up in the Tidyverse!</vt:lpstr>
      <vt:lpstr>Lecture slides</vt:lpstr>
      <vt:lpstr>Timed interactive coding exercises</vt:lpstr>
      <vt:lpstr>PowerPoint Presentation</vt:lpstr>
      <vt:lpstr>Code of Conduct</vt:lpstr>
      <vt:lpstr>Getting Onto Posit Cloud</vt:lpstr>
      <vt:lpstr>PowerPoint Presentation</vt:lpstr>
      <vt:lpstr>PowerPoint Presentation</vt:lpstr>
      <vt:lpstr>Your Turn</vt:lpstr>
      <vt:lpstr>PowerPoint Presentation</vt:lpstr>
      <vt:lpstr>PowerPoint Presentation</vt:lpstr>
      <vt:lpstr>PowerPoint Presentation</vt:lpstr>
      <vt:lpstr>Introduction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Introduction to REDCap</vt:lpstr>
      <vt:lpstr>PowerPoint Presentation</vt:lpstr>
      <vt:lpstr>PowerPoint Presentation</vt:lpstr>
      <vt:lpstr>PowerPoint Presentation</vt:lpstr>
      <vt:lpstr>PowerPoint Presentation</vt:lpstr>
      <vt:lpstr>CAR-T Cell Therapy and  Clinical Data Management</vt:lpstr>
      <vt:lpstr>Pediatric leukemia</vt:lpstr>
      <vt:lpstr>PowerPoint Presentation</vt:lpstr>
      <vt:lpstr>PowerPoint Presentation</vt:lpstr>
      <vt:lpstr>What’s a CAR-T cell?</vt:lpstr>
      <vt:lpstr>CD19-directed CAR-T therapy</vt:lpstr>
      <vt:lpstr>Study schema of a CAR-T cell clinical trial</vt:lpstr>
      <vt:lpstr>PowerPoint Presentation</vt:lpstr>
      <vt:lpstr>Building the end-to-end trial analytics pipeline</vt:lpstr>
      <vt:lpstr>REDCap-based electronic data capture (EDC)</vt:lpstr>
      <vt:lpstr>Shiny-based  real-time CAR-T trial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642</cp:revision>
  <cp:lastPrinted>2019-02-19T22:36:37Z</cp:lastPrinted>
  <dcterms:created xsi:type="dcterms:W3CDTF">2018-02-01T22:00:01Z</dcterms:created>
  <dcterms:modified xsi:type="dcterms:W3CDTF">2024-06-11T19:22:28Z</dcterms:modified>
</cp:coreProperties>
</file>